
<file path=[Content_Types].xml><?xml version="1.0" encoding="utf-8"?>
<Types xmlns="http://schemas.openxmlformats.org/package/2006/content-types">
  <Override PartName="/ppt/slides/slide18.xml" ContentType="application/vnd.openxmlformats-officedocument.presentationml.slide+xml"/>
  <Override PartName="/ppt/notesSlides/notesSlide4.xml" ContentType="application/vnd.openxmlformats-officedocument.presentationml.notesSlide+xml"/>
  <Override PartName="/ppt/slides/slide9.xml" ContentType="application/vnd.openxmlformats-officedocument.presentationml.slide+xml"/>
  <Default Extension="emf" ContentType="image/x-emf"/>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Override PartName="/ppt/notesSlides/notesSlide9.xml" ContentType="application/vnd.openxmlformats-officedocument.presentationml.notesSlide+xml"/>
  <Default Extension="rels" ContentType="application/vnd.openxmlformats-package.relationships+xml"/>
  <Default Extension="jpeg" ContentType="image/jpeg"/>
  <Override PartName="/ppt/slides/slide10.xml" ContentType="application/vnd.openxmlformats-officedocument.presentationml.slide+xml"/>
  <Override PartName="/ppt/notesMasters/notesMaster1.xml" ContentType="application/vnd.openxmlformats-officedocument.presentationml.notesMaster+xml"/>
  <Override PartName="/ppt/slides/slide1.xml" ContentType="application/vnd.openxmlformats-officedocument.presentationml.slide+xml"/>
  <Override PartName="/ppt/handoutMasters/handoutMaster1.xml" ContentType="application/vnd.openxmlformats-officedocument.presentationml.handoutMaster+xml"/>
  <Override PartName="/ppt/slideLayouts/slideLayout5.xml" ContentType="application/vnd.openxmlformats-officedocument.presentationml.slideLayout+xml"/>
  <Override PartName="/ppt/notesSlides/notesSlide12.xml" ContentType="application/vnd.openxmlformats-officedocument.presentationml.notesSlide+xml"/>
  <Override PartName="/ppt/theme/theme2.xml" ContentType="application/vnd.openxmlformats-officedocument.theme+xml"/>
  <Override PartName="/ppt/slideLayouts/slideLayout1.xml" ContentType="application/vnd.openxmlformats-officedocument.presentationml.slideLayout+xml"/>
  <Override PartName="/docProps/app.xml" ContentType="application/vnd.openxmlformats-officedocument.extended-properties+xml"/>
  <Override PartName="/ppt/slides/slide22.xml" ContentType="application/vnd.openxmlformats-officedocument.presentationml.slide+xml"/>
  <Default Extension="xml" ContentType="application/xml"/>
  <Override PartName="/ppt/slides/slide19.xml" ContentType="application/vnd.openxmlformats-officedocument.presentationml.slide+xml"/>
  <Override PartName="/ppt/notesSlides/notesSlide5.xml" ContentType="application/vnd.openxmlformats-officedocument.presentationml.notesSlide+xml"/>
  <Override PartName="/ppt/tableStyles.xml" ContentType="application/vnd.openxmlformats-officedocument.presentationml.tableStyles+xml"/>
  <Override PartName="/ppt/slides/slide15.xml" ContentType="application/vnd.openxmlformats-officedocument.presentationml.slide+xml"/>
  <Override PartName="/ppt/notesSlides/notesSlide1.xml" ContentType="application/vnd.openxmlformats-officedocument.presentationml.notesSlide+xml"/>
  <Override PartName="/ppt/slides/slide6.xml" ContentType="application/vnd.openxmlformats-officedocument.presentationml.slide+xml"/>
  <Override PartName="/ppt/embeddings/oleObject1.bin" ContentType="application/vnd.openxmlformats-officedocument.oleObject"/>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notesSlides/notesSlide13.xml" ContentType="application/vnd.openxmlformats-officedocument.presentationml.notesSlide+xml"/>
  <Override PartName="/ppt/slides/slide2.xml" ContentType="application/vnd.openxmlformats-officedocument.presentationml.slide+xml"/>
  <Default Extension="png" ContentType="image/png"/>
  <Override PartName="/ppt/slideLayouts/slideLayout2.xml" ContentType="application/vnd.openxmlformats-officedocument.presentationml.slideLayout+xml"/>
  <Override PartName="/ppt/theme/theme3.xml" ContentType="application/vnd.openxmlformats-officedocument.theme+xml"/>
  <Default Extension="pdf" ContentType="application/pdf"/>
  <Override PartName="/ppt/notesSlides/notesSlide6.xml" ContentType="application/vnd.openxmlformats-officedocument.presentationml.notesSlide+xml"/>
  <Override PartName="/ppt/slides/slide16.xml" ContentType="application/vnd.openxmlformats-officedocument.presentationml.slide+xml"/>
  <Override PartName="/ppt/notesSlides/notesSlide2.xml" ContentType="application/vnd.openxmlformats-officedocument.presentationml.notesSlide+xml"/>
  <Override PartName="/ppt/slides/slide7.xml" ContentType="application/vnd.openxmlformats-officedocument.presentationml.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Default Extension="vml" ContentType="application/vnd.openxmlformats-officedocument.vmlDrawing"/>
  <Override PartName="/ppt/slides/slide3.xml" ContentType="application/vnd.openxmlformats-officedocument.presentationml.slide+xml"/>
  <Override PartName="/ppt/slideLayouts/slideLayout3.xml" ContentType="application/vnd.openxmlformats-officedocument.presentationml.slideLayout+xml"/>
  <Override PartName="/ppt/slides/slide20.xml" ContentType="application/vnd.openxmlformats-officedocument.presentationml.slide+xml"/>
  <Override PartName="/ppt/notesSlides/notesSlide7.xml" ContentType="application/vnd.openxmlformats-officedocument.presentationml.notesSlide+xml"/>
  <Override PartName="/ppt/slides/slide17.xml" ContentType="application/vnd.openxmlformats-officedocument.presentationml.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slides/slide8.xml" ContentType="application/vnd.openxmlformats-officedocument.presentationml.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slides/slide21.xml" ContentType="application/vnd.openxmlformats-officedocument.presentationml.slide+xml"/>
  <Default Extension="bin" ContentType="application/vnd.openxmlformats-officedocument.presentationml.printerSettings"/>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SpecialPlsOnTitleSld="0" saveSubsetFonts="1" autoCompressPictures="0">
  <p:sldMasterIdLst>
    <p:sldMasterId id="2147483648" r:id="rId1"/>
  </p:sldMasterIdLst>
  <p:notesMasterIdLst>
    <p:notesMasterId r:id="rId24"/>
  </p:notesMasterIdLst>
  <p:handoutMasterIdLst>
    <p:handoutMasterId r:id="rId25"/>
  </p:handoutMasterIdLst>
  <p:sldIdLst>
    <p:sldId id="256" r:id="rId2"/>
    <p:sldId id="257" r:id="rId3"/>
    <p:sldId id="283" r:id="rId4"/>
    <p:sldId id="287" r:id="rId5"/>
    <p:sldId id="286" r:id="rId6"/>
    <p:sldId id="259" r:id="rId7"/>
    <p:sldId id="260" r:id="rId8"/>
    <p:sldId id="265" r:id="rId9"/>
    <p:sldId id="261" r:id="rId10"/>
    <p:sldId id="262" r:id="rId11"/>
    <p:sldId id="263" r:id="rId12"/>
    <p:sldId id="264" r:id="rId13"/>
    <p:sldId id="266" r:id="rId14"/>
    <p:sldId id="267" r:id="rId15"/>
    <p:sldId id="274" r:id="rId16"/>
    <p:sldId id="268" r:id="rId17"/>
    <p:sldId id="269" r:id="rId18"/>
    <p:sldId id="281" r:id="rId19"/>
    <p:sldId id="288" r:id="rId20"/>
    <p:sldId id="289" r:id="rId21"/>
    <p:sldId id="275" r:id="rId22"/>
    <p:sldId id="272"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5606" autoAdjust="0"/>
    <p:restoredTop sz="84638" autoAdjust="0"/>
  </p:normalViewPr>
  <p:slideViewPr>
    <p:cSldViewPr snapToGrid="0" snapToObjects="1">
      <p:cViewPr>
        <p:scale>
          <a:sx n="100" d="100"/>
          <a:sy n="100" d="100"/>
        </p:scale>
        <p:origin x="-1544" y="-496"/>
      </p:cViewPr>
      <p:guideLst>
        <p:guide orient="horz" pos="2160"/>
        <p:guide pos="2880"/>
      </p:guideLst>
    </p:cSldViewPr>
  </p:slideViewPr>
  <p:outlineViewPr>
    <p:cViewPr>
      <p:scale>
        <a:sx n="33" d="100"/>
        <a:sy n="33" d="100"/>
      </p:scale>
      <p:origin x="0" y="1296"/>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handoutMaster" Target="handoutMasters/handout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955120-6E5D-FF41-B0AF-AA3857F507E9}" type="datetimeFigureOut">
              <a:rPr lang="en-US" smtClean="0"/>
              <a:t>10/28/10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26EDFFE-DD30-C844-BAC3-6C0A5D55375B}" type="slidenum">
              <a:rPr lang="en-US" smtClean="0"/>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B81C6FC-C120-1144-8787-94BA7F638610}" type="datetimeFigureOut">
              <a:rPr lang="en-US" smtClean="0"/>
              <a:t>10/28/10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F0343B4-F331-3047-99C6-27CCE3687613}" type="slidenum">
              <a:rPr lang="en-US" smtClean="0"/>
              <a:t>‹#›</a:t>
            </a:fld>
            <a:endParaRPr lang="en-US"/>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is physical,</a:t>
            </a:r>
            <a:r>
              <a:rPr lang="en-US" baseline="0" dirty="0" smtClean="0"/>
              <a:t> data, everywhere</a:t>
            </a:r>
            <a:endParaRPr lang="en-US" dirty="0"/>
          </a:p>
        </p:txBody>
      </p:sp>
      <p:sp>
        <p:nvSpPr>
          <p:cNvPr id="4" name="Slide Number Placeholder 3"/>
          <p:cNvSpPr>
            <a:spLocks noGrp="1"/>
          </p:cNvSpPr>
          <p:nvPr>
            <p:ph type="sldNum" sz="quarter" idx="10"/>
          </p:nvPr>
        </p:nvSpPr>
        <p:spPr/>
        <p:txBody>
          <a:bodyPr/>
          <a:lstStyle/>
          <a:p>
            <a:fld id="{8F0343B4-F331-3047-99C6-27CCE3687613}" type="slidenum">
              <a:rPr lang="en-US" smtClean="0"/>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Only metadata intrinsic to the instrument:</a:t>
            </a:r>
            <a:r>
              <a:rPr lang="en-US" baseline="0" dirty="0" smtClean="0"/>
              <a:t> model is something you could ship, complete</a:t>
            </a:r>
          </a:p>
          <a:p>
            <a:endParaRPr lang="en-US" baseline="0" dirty="0" smtClean="0"/>
          </a:p>
          <a:p>
            <a:r>
              <a:rPr lang="en-US" baseline="0" dirty="0" smtClean="0"/>
              <a:t>the key thing is the application</a:t>
            </a:r>
            <a:endParaRPr lang="en-US" dirty="0"/>
          </a:p>
        </p:txBody>
      </p:sp>
      <p:sp>
        <p:nvSpPr>
          <p:cNvPr id="4" name="Slide Number Placeholder 3"/>
          <p:cNvSpPr>
            <a:spLocks noGrp="1"/>
          </p:cNvSpPr>
          <p:nvPr>
            <p:ph type="sldNum" sz="quarter" idx="10"/>
          </p:nvPr>
        </p:nvSpPr>
        <p:spPr/>
        <p:txBody>
          <a:bodyPr/>
          <a:lstStyle/>
          <a:p>
            <a:fld id="{8F0343B4-F331-3047-99C6-27CCE3687613}" type="slidenum">
              <a:rPr lang="en-US" smtClean="0"/>
              <a:t>16</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Totally different underlying technologies</a:t>
            </a:r>
          </a:p>
          <a:p>
            <a:r>
              <a:rPr lang="en-US" dirty="0" smtClean="0"/>
              <a:t> </a:t>
            </a:r>
            <a:r>
              <a:rPr lang="en-US" baseline="0" dirty="0" smtClean="0"/>
              <a:t> effectively hide legacy: mention SCADA, </a:t>
            </a:r>
          </a:p>
          <a:p>
            <a:r>
              <a:rPr lang="en-US" baseline="0" dirty="0" smtClean="0"/>
              <a:t>There are other challenges but we solved this one</a:t>
            </a:r>
          </a:p>
          <a:p>
            <a:r>
              <a:rPr lang="en-US" baseline="0" dirty="0" smtClean="0"/>
              <a:t>This is just from one group – everybody has the same problem, too</a:t>
            </a:r>
          </a:p>
          <a:p>
            <a:r>
              <a:rPr lang="en-US" baseline="0" dirty="0" smtClean="0"/>
              <a:t>Also PGE data, SCADA system, Cluster</a:t>
            </a:r>
          </a:p>
          <a:p>
            <a:r>
              <a:rPr lang="en-US" baseline="0" dirty="0" smtClean="0"/>
              <a:t>~100loc sometimes</a:t>
            </a:r>
            <a:endParaRPr lang="en-US" dirty="0"/>
          </a:p>
        </p:txBody>
      </p:sp>
      <p:sp>
        <p:nvSpPr>
          <p:cNvPr id="4" name="Slide Number Placeholder 3"/>
          <p:cNvSpPr>
            <a:spLocks noGrp="1"/>
          </p:cNvSpPr>
          <p:nvPr>
            <p:ph type="sldNum" sz="quarter" idx="10"/>
          </p:nvPr>
        </p:nvSpPr>
        <p:spPr/>
        <p:txBody>
          <a:bodyPr/>
          <a:lstStyle/>
          <a:p>
            <a:fld id="{8F0343B4-F331-3047-99C6-27CCE3687613}" type="slidenum">
              <a:rPr lang="en-US" smtClean="0"/>
              <a:t>17</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there are many</a:t>
            </a:r>
            <a:r>
              <a:rPr lang="en-US" baseline="0" dirty="0" smtClean="0"/>
              <a:t> other </a:t>
            </a:r>
            <a:r>
              <a:rPr lang="en-US" baseline="0" dirty="0" err="1" smtClean="0"/>
              <a:t>smap</a:t>
            </a:r>
            <a:r>
              <a:rPr lang="en-US" baseline="0" dirty="0" smtClean="0"/>
              <a:t> feeds like this</a:t>
            </a:r>
          </a:p>
          <a:p>
            <a:endParaRPr lang="en-US" baseline="0" dirty="0" smtClean="0"/>
          </a:p>
          <a:p>
            <a:r>
              <a:rPr lang="en-US" baseline="0" dirty="0" smtClean="0"/>
              <a:t>three phase panel meter</a:t>
            </a:r>
            <a:endParaRPr lang="en-US" dirty="0"/>
          </a:p>
        </p:txBody>
      </p:sp>
      <p:sp>
        <p:nvSpPr>
          <p:cNvPr id="4" name="Slide Number Placeholder 3"/>
          <p:cNvSpPr>
            <a:spLocks noGrp="1"/>
          </p:cNvSpPr>
          <p:nvPr>
            <p:ph type="sldNum" sz="quarter" idx="10"/>
          </p:nvPr>
        </p:nvSpPr>
        <p:spPr/>
        <p:txBody>
          <a:bodyPr/>
          <a:lstStyle/>
          <a:p>
            <a:fld id="{8F0343B4-F331-3047-99C6-27CCE3687613}" type="slidenum">
              <a:rPr lang="en-US" smtClean="0"/>
              <a:t>18</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 represents</a:t>
            </a:r>
            <a:r>
              <a:rPr lang="en-US" baseline="0" dirty="0" smtClean="0"/>
              <a:t> instruments: and that is the boundary.  drives a focus on data since at the end of the day it’s “just” </a:t>
            </a:r>
            <a:r>
              <a:rPr lang="en-US" baseline="0" dirty="0" err="1" smtClean="0"/>
              <a:t>sMAP</a:t>
            </a:r>
            <a:r>
              <a:rPr lang="en-US" baseline="0" dirty="0" smtClean="0"/>
              <a:t>,, no matter how it gets to you.</a:t>
            </a:r>
          </a:p>
          <a:p>
            <a:r>
              <a:rPr lang="en-US" baseline="0" dirty="0" smtClean="0"/>
              <a:t> - open source: this stuff isn’t </a:t>
            </a:r>
            <a:r>
              <a:rPr lang="en-US" i="1" baseline="0" dirty="0" smtClean="0"/>
              <a:t>that</a:t>
            </a:r>
            <a:r>
              <a:rPr lang="en-US" i="0" baseline="0" dirty="0" smtClean="0"/>
              <a:t> much fun to develop, so we can share components</a:t>
            </a:r>
          </a:p>
          <a:p>
            <a:r>
              <a:rPr lang="en-US" i="0" baseline="0" dirty="0" smtClean="0"/>
              <a:t> - the tools become more “portable” too since they accept the same data – out of scope but critical in managing a deployment</a:t>
            </a:r>
          </a:p>
          <a:p>
            <a:r>
              <a:rPr lang="en-US" i="0" baseline="0" dirty="0" smtClean="0"/>
              <a:t> - everyone typically wants similar things for their deployments, so now if you just “</a:t>
            </a:r>
            <a:r>
              <a:rPr lang="en-US" i="0" baseline="0" dirty="0" err="1" smtClean="0"/>
              <a:t>smap</a:t>
            </a:r>
            <a:r>
              <a:rPr lang="en-US" i="0" baseline="0" dirty="0" smtClean="0"/>
              <a:t>” it, it plugs into the rest of the system.  Very different from other deployments I’ve worked on with custom app gateways at the edge.  That stuff is important too, but at the end of the day all you want is the data.  represents a separation of concerns for application development.  this is really just </a:t>
            </a:r>
            <a:r>
              <a:rPr lang="en-US" i="0" baseline="0" dirty="0" err="1" smtClean="0"/>
              <a:t>SoA</a:t>
            </a:r>
            <a:r>
              <a:rPr lang="en-US" i="0" baseline="0" dirty="0" smtClean="0"/>
              <a:t>.</a:t>
            </a:r>
          </a:p>
          <a:p>
            <a:r>
              <a:rPr lang="en-US" i="0" baseline="0" dirty="0" smtClean="0"/>
              <a:t> - let’s do it </a:t>
            </a:r>
            <a:r>
              <a:rPr lang="en-US" i="0" baseline="0" dirty="0" err="1" smtClean="0">
                <a:sym typeface="Wingdings"/>
              </a:rPr>
              <a:t></a:t>
            </a:r>
            <a:endParaRPr lang="en-US" i="0" baseline="0" dirty="0" smtClean="0"/>
          </a:p>
        </p:txBody>
      </p:sp>
      <p:sp>
        <p:nvSpPr>
          <p:cNvPr id="4" name="Slide Number Placeholder 3"/>
          <p:cNvSpPr>
            <a:spLocks noGrp="1"/>
          </p:cNvSpPr>
          <p:nvPr>
            <p:ph type="sldNum" sz="quarter" idx="10"/>
          </p:nvPr>
        </p:nvSpPr>
        <p:spPr/>
        <p:txBody>
          <a:bodyPr/>
          <a:lstStyle/>
          <a:p>
            <a:fld id="{8F0343B4-F331-3047-99C6-27CCE3687613}" type="slidenum">
              <a:rPr lang="en-US" smtClean="0"/>
              <a:t>21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a:noFill/>
          <a:ln/>
        </p:spPr>
        <p:txBody>
          <a:bodyPr/>
          <a:lstStyle/>
          <a:p>
            <a:endParaRPr lang="en-US">
              <a:latin typeface="Arial" charset="0"/>
              <a:ea typeface="ＭＳ Ｐゴシック" charset="-128"/>
              <a:cs typeface="ＭＳ Ｐゴシック"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Different types of sensors and systems in a building</a:t>
            </a:r>
            <a:endParaRPr lang="en-US" dirty="0"/>
          </a:p>
        </p:txBody>
      </p:sp>
      <p:sp>
        <p:nvSpPr>
          <p:cNvPr id="4" name="Slide Number Placeholder 3"/>
          <p:cNvSpPr>
            <a:spLocks noGrp="1"/>
          </p:cNvSpPr>
          <p:nvPr>
            <p:ph type="sldNum" sz="quarter" idx="10"/>
          </p:nvPr>
        </p:nvSpPr>
        <p:spPr/>
        <p:txBody>
          <a:bodyPr/>
          <a:lstStyle/>
          <a:p>
            <a:pPr>
              <a:defRPr/>
            </a:pPr>
            <a:fld id="{DB683BA0-491D-F145-B94B-DD4964DF3E04}" type="slidenum">
              <a:rPr lang="en-US" smtClean="0"/>
              <a:pPr>
                <a:defRPr/>
              </a:pPr>
              <a:t>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Series of “of</a:t>
            </a:r>
            <a:r>
              <a:rPr lang="en-US" baseline="0" dirty="0" smtClean="0"/>
              <a:t> course” design decisions</a:t>
            </a:r>
          </a:p>
          <a:p>
            <a:endParaRPr lang="en-US" baseline="0" dirty="0" smtClean="0"/>
          </a:p>
          <a:p>
            <a:r>
              <a:rPr lang="en-US" baseline="0" dirty="0" smtClean="0"/>
              <a:t> - publishing</a:t>
            </a:r>
          </a:p>
          <a:p>
            <a:r>
              <a:rPr lang="en-US" baseline="0" dirty="0" smtClean="0"/>
              <a:t> - diversity below and above</a:t>
            </a:r>
          </a:p>
          <a:p>
            <a:endParaRPr lang="en-US" baseline="0" dirty="0" smtClean="0"/>
          </a:p>
        </p:txBody>
      </p:sp>
      <p:sp>
        <p:nvSpPr>
          <p:cNvPr id="4" name="Slide Number Placeholder 3"/>
          <p:cNvSpPr>
            <a:spLocks noGrp="1"/>
          </p:cNvSpPr>
          <p:nvPr>
            <p:ph type="sldNum" sz="quarter" idx="10"/>
          </p:nvPr>
        </p:nvSpPr>
        <p:spPr/>
        <p:txBody>
          <a:bodyPr/>
          <a:lstStyle/>
          <a:p>
            <a:fld id="{8F0343B4-F331-3047-99C6-27CCE3687613}" type="slidenum">
              <a:rPr lang="en-US" smtClean="0"/>
              <a:t>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REPLACE</a:t>
            </a:r>
            <a:r>
              <a:rPr lang="en-US" baseline="0" dirty="0" smtClean="0"/>
              <a:t> </a:t>
            </a:r>
            <a:r>
              <a:rPr lang="en-US" baseline="0" dirty="0" err="1" smtClean="0"/>
              <a:t>modbus</a:t>
            </a:r>
            <a:r>
              <a:rPr lang="en-US" baseline="0" dirty="0" smtClean="0"/>
              <a:t>, and all that</a:t>
            </a:r>
          </a:p>
          <a:p>
            <a:endParaRPr lang="en-US" baseline="0" dirty="0" smtClean="0"/>
          </a:p>
          <a:p>
            <a:r>
              <a:rPr lang="en-US" baseline="0" dirty="0" err="1" smtClean="0"/>
              <a:t>sMAP</a:t>
            </a:r>
            <a:r>
              <a:rPr lang="en-US" baseline="0" dirty="0" smtClean="0"/>
              <a:t> is not a database</a:t>
            </a:r>
          </a:p>
          <a:p>
            <a:endParaRPr lang="en-US" baseline="0" dirty="0" smtClean="0"/>
          </a:p>
          <a:p>
            <a:r>
              <a:rPr lang="en-US" baseline="0" dirty="0" smtClean="0"/>
              <a:t>a PARTICULAR protocol, not a generic framework </a:t>
            </a:r>
            <a:endParaRPr lang="en-US" dirty="0"/>
          </a:p>
        </p:txBody>
      </p:sp>
      <p:sp>
        <p:nvSpPr>
          <p:cNvPr id="4" name="Slide Number Placeholder 3"/>
          <p:cNvSpPr>
            <a:spLocks noGrp="1"/>
          </p:cNvSpPr>
          <p:nvPr>
            <p:ph type="sldNum" sz="quarter" idx="10"/>
          </p:nvPr>
        </p:nvSpPr>
        <p:spPr/>
        <p:txBody>
          <a:bodyPr/>
          <a:lstStyle/>
          <a:p>
            <a:fld id="{8F0343B4-F331-3047-99C6-27CCE3687613}" type="slidenum">
              <a:rPr lang="en-US" smtClean="0"/>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0343B4-F331-3047-99C6-27CCE3687613}" type="slidenum">
              <a:rPr lang="en-US" smtClean="0"/>
              <a:t>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Issues</a:t>
            </a:r>
            <a:r>
              <a:rPr lang="en-US" baseline="0" dirty="0" smtClean="0"/>
              <a:t> working through firewalls + NATS</a:t>
            </a:r>
          </a:p>
          <a:p>
            <a:r>
              <a:rPr lang="en-US" baseline="0" dirty="0" smtClean="0"/>
              <a:t> the rest of the web is going with “long polling”, event-driven servers like twisted or tornado or other </a:t>
            </a:r>
            <a:r>
              <a:rPr lang="en-US" baseline="0" dirty="0" err="1" smtClean="0"/>
              <a:t>epoll</a:t>
            </a:r>
            <a:r>
              <a:rPr lang="en-US" baseline="0" dirty="0" smtClean="0"/>
              <a:t>-based mechanisms (</a:t>
            </a:r>
            <a:r>
              <a:rPr lang="en-US" baseline="0" dirty="0" err="1" smtClean="0"/>
              <a:t>libevent</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F0343B4-F331-3047-99C6-27CCE3687613}" type="slidenum">
              <a:rPr lang="en-US" smtClean="0"/>
              <a:t>13</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of COURSE you can run this over 6lowpan if you want – previous </a:t>
            </a:r>
            <a:r>
              <a:rPr lang="en-US" dirty="0" err="1" smtClean="0"/>
              <a:t>senSys</a:t>
            </a:r>
            <a:r>
              <a:rPr lang="en-US" dirty="0" smtClean="0"/>
              <a:t> results</a:t>
            </a:r>
            <a:endParaRPr lang="en-US" dirty="0"/>
          </a:p>
        </p:txBody>
      </p:sp>
      <p:sp>
        <p:nvSpPr>
          <p:cNvPr id="4" name="Slide Number Placeholder 3"/>
          <p:cNvSpPr>
            <a:spLocks noGrp="1"/>
          </p:cNvSpPr>
          <p:nvPr>
            <p:ph type="sldNum" sz="quarter" idx="10"/>
          </p:nvPr>
        </p:nvSpPr>
        <p:spPr/>
        <p:txBody>
          <a:bodyPr/>
          <a:lstStyle/>
          <a:p>
            <a:fld id="{8F0343B4-F331-3047-99C6-27CCE3687613}" type="slidenum">
              <a:rPr lang="en-US" smtClean="0"/>
              <a:t>14</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 example of compression</a:t>
            </a:r>
          </a:p>
          <a:p>
            <a:r>
              <a:rPr lang="en-US" baseline="0" dirty="0" smtClean="0"/>
              <a:t> - not application layer gateway </a:t>
            </a:r>
          </a:p>
          <a:p>
            <a:r>
              <a:rPr lang="en-US" baseline="0" dirty="0" smtClean="0"/>
              <a:t> - similar to the </a:t>
            </a:r>
            <a:r>
              <a:rPr lang="en-US" baseline="0" dirty="0" err="1" smtClean="0"/>
              <a:t>CoAP</a:t>
            </a:r>
            <a:r>
              <a:rPr lang="en-US" baseline="0" dirty="0" smtClean="0"/>
              <a:t> approach being adopted in the IETF</a:t>
            </a:r>
            <a:endParaRPr lang="en-US" dirty="0"/>
          </a:p>
        </p:txBody>
      </p:sp>
      <p:sp>
        <p:nvSpPr>
          <p:cNvPr id="4" name="Slide Number Placeholder 3"/>
          <p:cNvSpPr>
            <a:spLocks noGrp="1"/>
          </p:cNvSpPr>
          <p:nvPr>
            <p:ph type="sldNum" sz="quarter" idx="10"/>
          </p:nvPr>
        </p:nvSpPr>
        <p:spPr/>
        <p:txBody>
          <a:bodyPr/>
          <a:lstStyle/>
          <a:p>
            <a:fld id="{8F0343B4-F331-3047-99C6-27CCE3687613}" type="slidenum">
              <a:rPr lang="en-US" smtClean="0"/>
              <a:t>15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smtClean="0"/>
              <a:t>10/28/10</a:t>
            </a:r>
            <a:endParaRPr lang="en-US"/>
          </a:p>
        </p:txBody>
      </p:sp>
      <p:sp>
        <p:nvSpPr>
          <p:cNvPr id="5" name="Footer Placeholder 4"/>
          <p:cNvSpPr>
            <a:spLocks noGrp="1"/>
          </p:cNvSpPr>
          <p:nvPr>
            <p:ph type="ftr" sz="quarter" idx="11"/>
          </p:nvPr>
        </p:nvSpPr>
        <p:spPr/>
        <p:txBody>
          <a:bodyPr/>
          <a:lstStyle/>
          <a:p>
            <a:r>
              <a:rPr lang="en-US" smtClean="0"/>
              <a:t>SenSys '10: Zurich, Switzerland</a:t>
            </a:r>
            <a:endParaRPr lang="en-US"/>
          </a:p>
        </p:txBody>
      </p:sp>
      <p:sp>
        <p:nvSpPr>
          <p:cNvPr id="6" name="Slide Number Placeholder 5"/>
          <p:cNvSpPr>
            <a:spLocks noGrp="1"/>
          </p:cNvSpPr>
          <p:nvPr>
            <p:ph type="sldNum" sz="quarter" idx="12"/>
          </p:nvPr>
        </p:nvSpPr>
        <p:spPr/>
        <p:txBody>
          <a:bodyPr/>
          <a:lstStyle/>
          <a:p>
            <a:fld id="{095E3496-7BB1-2E44-BA2F-CBE5BA58E133}"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10/28/10</a:t>
            </a:r>
            <a:endParaRPr lang="en-US"/>
          </a:p>
        </p:txBody>
      </p:sp>
      <p:sp>
        <p:nvSpPr>
          <p:cNvPr id="5" name="Footer Placeholder 4"/>
          <p:cNvSpPr>
            <a:spLocks noGrp="1"/>
          </p:cNvSpPr>
          <p:nvPr>
            <p:ph type="ftr" sz="quarter" idx="11"/>
          </p:nvPr>
        </p:nvSpPr>
        <p:spPr/>
        <p:txBody>
          <a:bodyPr/>
          <a:lstStyle/>
          <a:p>
            <a:r>
              <a:rPr lang="en-US" smtClean="0"/>
              <a:t>SenSys '10: Zurich, Switzerland</a:t>
            </a:r>
            <a:endParaRPr lang="en-US"/>
          </a:p>
        </p:txBody>
      </p:sp>
      <p:sp>
        <p:nvSpPr>
          <p:cNvPr id="6" name="Slide Number Placeholder 5"/>
          <p:cNvSpPr>
            <a:spLocks noGrp="1"/>
          </p:cNvSpPr>
          <p:nvPr>
            <p:ph type="sldNum" sz="quarter" idx="12"/>
          </p:nvPr>
        </p:nvSpPr>
        <p:spPr/>
        <p:txBody>
          <a:bodyPr/>
          <a:lstStyle/>
          <a:p>
            <a:fld id="{095E3496-7BB1-2E44-BA2F-CBE5BA58E13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10/28/10</a:t>
            </a:r>
            <a:endParaRPr lang="en-US"/>
          </a:p>
        </p:txBody>
      </p:sp>
      <p:sp>
        <p:nvSpPr>
          <p:cNvPr id="5" name="Footer Placeholder 4"/>
          <p:cNvSpPr>
            <a:spLocks noGrp="1"/>
          </p:cNvSpPr>
          <p:nvPr>
            <p:ph type="ftr" sz="quarter" idx="11"/>
          </p:nvPr>
        </p:nvSpPr>
        <p:spPr/>
        <p:txBody>
          <a:bodyPr/>
          <a:lstStyle/>
          <a:p>
            <a:r>
              <a:rPr lang="en-US" smtClean="0"/>
              <a:t>SenSys '10: Zurich, Switzerland</a:t>
            </a:r>
            <a:endParaRPr lang="en-US"/>
          </a:p>
        </p:txBody>
      </p:sp>
      <p:sp>
        <p:nvSpPr>
          <p:cNvPr id="6" name="Slide Number Placeholder 5"/>
          <p:cNvSpPr>
            <a:spLocks noGrp="1"/>
          </p:cNvSpPr>
          <p:nvPr>
            <p:ph type="sldNum" sz="quarter" idx="12"/>
          </p:nvPr>
        </p:nvSpPr>
        <p:spPr/>
        <p:txBody>
          <a:bodyPr/>
          <a:lstStyle/>
          <a:p>
            <a:fld id="{095E3496-7BB1-2E44-BA2F-CBE5BA58E13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10/28/10</a:t>
            </a:r>
            <a:endParaRPr lang="en-US"/>
          </a:p>
        </p:txBody>
      </p:sp>
      <p:sp>
        <p:nvSpPr>
          <p:cNvPr id="5" name="Footer Placeholder 4"/>
          <p:cNvSpPr>
            <a:spLocks noGrp="1"/>
          </p:cNvSpPr>
          <p:nvPr>
            <p:ph type="ftr" sz="quarter" idx="11"/>
          </p:nvPr>
        </p:nvSpPr>
        <p:spPr/>
        <p:txBody>
          <a:bodyPr/>
          <a:lstStyle/>
          <a:p>
            <a:r>
              <a:rPr lang="en-US" smtClean="0"/>
              <a:t>SenSys '10: Zurich, Switzerland</a:t>
            </a:r>
            <a:endParaRPr lang="en-US"/>
          </a:p>
        </p:txBody>
      </p:sp>
      <p:sp>
        <p:nvSpPr>
          <p:cNvPr id="6" name="Slide Number Placeholder 5"/>
          <p:cNvSpPr>
            <a:spLocks noGrp="1"/>
          </p:cNvSpPr>
          <p:nvPr>
            <p:ph type="sldNum" sz="quarter" idx="12"/>
          </p:nvPr>
        </p:nvSpPr>
        <p:spPr/>
        <p:txBody>
          <a:bodyPr/>
          <a:lstStyle/>
          <a:p>
            <a:fld id="{095E3496-7BB1-2E44-BA2F-CBE5BA58E13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10/28/10</a:t>
            </a:r>
            <a:endParaRPr lang="en-US"/>
          </a:p>
        </p:txBody>
      </p:sp>
      <p:sp>
        <p:nvSpPr>
          <p:cNvPr id="5" name="Footer Placeholder 4"/>
          <p:cNvSpPr>
            <a:spLocks noGrp="1"/>
          </p:cNvSpPr>
          <p:nvPr>
            <p:ph type="ftr" sz="quarter" idx="11"/>
          </p:nvPr>
        </p:nvSpPr>
        <p:spPr/>
        <p:txBody>
          <a:bodyPr/>
          <a:lstStyle/>
          <a:p>
            <a:r>
              <a:rPr lang="en-US" smtClean="0"/>
              <a:t>SenSys '10: Zurich, Switzerland</a:t>
            </a:r>
            <a:endParaRPr lang="en-US"/>
          </a:p>
        </p:txBody>
      </p:sp>
      <p:sp>
        <p:nvSpPr>
          <p:cNvPr id="6" name="Slide Number Placeholder 5"/>
          <p:cNvSpPr>
            <a:spLocks noGrp="1"/>
          </p:cNvSpPr>
          <p:nvPr>
            <p:ph type="sldNum" sz="quarter" idx="12"/>
          </p:nvPr>
        </p:nvSpPr>
        <p:spPr/>
        <p:txBody>
          <a:bodyPr/>
          <a:lstStyle/>
          <a:p>
            <a:fld id="{095E3496-7BB1-2E44-BA2F-CBE5BA58E13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t>10/28/10</a:t>
            </a:r>
            <a:endParaRPr lang="en-US"/>
          </a:p>
        </p:txBody>
      </p:sp>
      <p:sp>
        <p:nvSpPr>
          <p:cNvPr id="6" name="Footer Placeholder 5"/>
          <p:cNvSpPr>
            <a:spLocks noGrp="1"/>
          </p:cNvSpPr>
          <p:nvPr>
            <p:ph type="ftr" sz="quarter" idx="11"/>
          </p:nvPr>
        </p:nvSpPr>
        <p:spPr/>
        <p:txBody>
          <a:bodyPr/>
          <a:lstStyle/>
          <a:p>
            <a:r>
              <a:rPr lang="en-US" smtClean="0"/>
              <a:t>SenSys '10: Zurich, Switzerland</a:t>
            </a:r>
            <a:endParaRPr lang="en-US"/>
          </a:p>
        </p:txBody>
      </p:sp>
      <p:sp>
        <p:nvSpPr>
          <p:cNvPr id="7" name="Slide Number Placeholder 6"/>
          <p:cNvSpPr>
            <a:spLocks noGrp="1"/>
          </p:cNvSpPr>
          <p:nvPr>
            <p:ph type="sldNum" sz="quarter" idx="12"/>
          </p:nvPr>
        </p:nvSpPr>
        <p:spPr/>
        <p:txBody>
          <a:bodyPr/>
          <a:lstStyle/>
          <a:p>
            <a:fld id="{095E3496-7BB1-2E44-BA2F-CBE5BA58E13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t>10/28/10</a:t>
            </a:r>
            <a:endParaRPr lang="en-US"/>
          </a:p>
        </p:txBody>
      </p:sp>
      <p:sp>
        <p:nvSpPr>
          <p:cNvPr id="8" name="Footer Placeholder 7"/>
          <p:cNvSpPr>
            <a:spLocks noGrp="1"/>
          </p:cNvSpPr>
          <p:nvPr>
            <p:ph type="ftr" sz="quarter" idx="11"/>
          </p:nvPr>
        </p:nvSpPr>
        <p:spPr/>
        <p:txBody>
          <a:bodyPr/>
          <a:lstStyle/>
          <a:p>
            <a:r>
              <a:rPr lang="en-US" smtClean="0"/>
              <a:t>SenSys '10: Zurich, Switzerland</a:t>
            </a:r>
            <a:endParaRPr lang="en-US"/>
          </a:p>
        </p:txBody>
      </p:sp>
      <p:sp>
        <p:nvSpPr>
          <p:cNvPr id="9" name="Slide Number Placeholder 8"/>
          <p:cNvSpPr>
            <a:spLocks noGrp="1"/>
          </p:cNvSpPr>
          <p:nvPr>
            <p:ph type="sldNum" sz="quarter" idx="12"/>
          </p:nvPr>
        </p:nvSpPr>
        <p:spPr/>
        <p:txBody>
          <a:bodyPr/>
          <a:lstStyle/>
          <a:p>
            <a:fld id="{095E3496-7BB1-2E44-BA2F-CBE5BA58E13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t>10/28/10</a:t>
            </a:r>
            <a:endParaRPr lang="en-US"/>
          </a:p>
        </p:txBody>
      </p:sp>
      <p:sp>
        <p:nvSpPr>
          <p:cNvPr id="4" name="Footer Placeholder 3"/>
          <p:cNvSpPr>
            <a:spLocks noGrp="1"/>
          </p:cNvSpPr>
          <p:nvPr>
            <p:ph type="ftr" sz="quarter" idx="11"/>
          </p:nvPr>
        </p:nvSpPr>
        <p:spPr/>
        <p:txBody>
          <a:bodyPr/>
          <a:lstStyle/>
          <a:p>
            <a:r>
              <a:rPr lang="en-US" smtClean="0"/>
              <a:t>SenSys '10: Zurich, Switzerland</a:t>
            </a:r>
            <a:endParaRPr lang="en-US"/>
          </a:p>
        </p:txBody>
      </p:sp>
      <p:sp>
        <p:nvSpPr>
          <p:cNvPr id="5" name="Slide Number Placeholder 4"/>
          <p:cNvSpPr>
            <a:spLocks noGrp="1"/>
          </p:cNvSpPr>
          <p:nvPr>
            <p:ph type="sldNum" sz="quarter" idx="12"/>
          </p:nvPr>
        </p:nvSpPr>
        <p:spPr/>
        <p:txBody>
          <a:bodyPr/>
          <a:lstStyle/>
          <a:p>
            <a:fld id="{095E3496-7BB1-2E44-BA2F-CBE5BA58E13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10/28/10</a:t>
            </a:r>
            <a:endParaRPr lang="en-US"/>
          </a:p>
        </p:txBody>
      </p:sp>
      <p:sp>
        <p:nvSpPr>
          <p:cNvPr id="3" name="Footer Placeholder 2"/>
          <p:cNvSpPr>
            <a:spLocks noGrp="1"/>
          </p:cNvSpPr>
          <p:nvPr>
            <p:ph type="ftr" sz="quarter" idx="11"/>
          </p:nvPr>
        </p:nvSpPr>
        <p:spPr/>
        <p:txBody>
          <a:bodyPr/>
          <a:lstStyle/>
          <a:p>
            <a:r>
              <a:rPr lang="en-US" smtClean="0"/>
              <a:t>SenSys '10: Zurich, Switzerland</a:t>
            </a:r>
            <a:endParaRPr lang="en-US"/>
          </a:p>
        </p:txBody>
      </p:sp>
      <p:sp>
        <p:nvSpPr>
          <p:cNvPr id="4" name="Slide Number Placeholder 3"/>
          <p:cNvSpPr>
            <a:spLocks noGrp="1"/>
          </p:cNvSpPr>
          <p:nvPr>
            <p:ph type="sldNum" sz="quarter" idx="12"/>
          </p:nvPr>
        </p:nvSpPr>
        <p:spPr/>
        <p:txBody>
          <a:bodyPr/>
          <a:lstStyle/>
          <a:p>
            <a:fld id="{095E3496-7BB1-2E44-BA2F-CBE5BA58E13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10/28/10</a:t>
            </a:r>
            <a:endParaRPr lang="en-US"/>
          </a:p>
        </p:txBody>
      </p:sp>
      <p:sp>
        <p:nvSpPr>
          <p:cNvPr id="6" name="Footer Placeholder 5"/>
          <p:cNvSpPr>
            <a:spLocks noGrp="1"/>
          </p:cNvSpPr>
          <p:nvPr>
            <p:ph type="ftr" sz="quarter" idx="11"/>
          </p:nvPr>
        </p:nvSpPr>
        <p:spPr/>
        <p:txBody>
          <a:bodyPr/>
          <a:lstStyle/>
          <a:p>
            <a:r>
              <a:rPr lang="en-US" smtClean="0"/>
              <a:t>SenSys '10: Zurich, Switzerland</a:t>
            </a:r>
            <a:endParaRPr lang="en-US"/>
          </a:p>
        </p:txBody>
      </p:sp>
      <p:sp>
        <p:nvSpPr>
          <p:cNvPr id="7" name="Slide Number Placeholder 6"/>
          <p:cNvSpPr>
            <a:spLocks noGrp="1"/>
          </p:cNvSpPr>
          <p:nvPr>
            <p:ph type="sldNum" sz="quarter" idx="12"/>
          </p:nvPr>
        </p:nvSpPr>
        <p:spPr/>
        <p:txBody>
          <a:bodyPr/>
          <a:lstStyle/>
          <a:p>
            <a:fld id="{095E3496-7BB1-2E44-BA2F-CBE5BA58E13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10/28/10</a:t>
            </a:r>
            <a:endParaRPr lang="en-US"/>
          </a:p>
        </p:txBody>
      </p:sp>
      <p:sp>
        <p:nvSpPr>
          <p:cNvPr id="6" name="Footer Placeholder 5"/>
          <p:cNvSpPr>
            <a:spLocks noGrp="1"/>
          </p:cNvSpPr>
          <p:nvPr>
            <p:ph type="ftr" sz="quarter" idx="11"/>
          </p:nvPr>
        </p:nvSpPr>
        <p:spPr/>
        <p:txBody>
          <a:bodyPr/>
          <a:lstStyle/>
          <a:p>
            <a:r>
              <a:rPr lang="en-US" smtClean="0"/>
              <a:t>SenSys '10: Zurich, Switzerland</a:t>
            </a:r>
            <a:endParaRPr lang="en-US"/>
          </a:p>
        </p:txBody>
      </p:sp>
      <p:sp>
        <p:nvSpPr>
          <p:cNvPr id="7" name="Slide Number Placeholder 6"/>
          <p:cNvSpPr>
            <a:spLocks noGrp="1"/>
          </p:cNvSpPr>
          <p:nvPr>
            <p:ph type="sldNum" sz="quarter" idx="12"/>
          </p:nvPr>
        </p:nvSpPr>
        <p:spPr/>
        <p:txBody>
          <a:bodyPr/>
          <a:lstStyle/>
          <a:p>
            <a:fld id="{095E3496-7BB1-2E44-BA2F-CBE5BA58E13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10/28/10</a:t>
            </a: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SenSys '10: Zurich, Switzerland</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5E3496-7BB1-2E44-BA2F-CBE5BA58E133}"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16.png"/><Relationship Id="rId9"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1" Type="http://schemas.openxmlformats.org/officeDocument/2006/relationships/image" Target="../media/image28.png"/><Relationship Id="rId12"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18.png"/><Relationship Id="rId7" Type="http://schemas.openxmlformats.org/officeDocument/2006/relationships/image" Target="../media/image20.png"/><Relationship Id="rId8" Type="http://schemas.openxmlformats.org/officeDocument/2006/relationships/image" Target="../media/image19.png"/><Relationship Id="rId9" Type="http://schemas.openxmlformats.org/officeDocument/2006/relationships/image" Target="../media/image26.emf"/><Relationship Id="rId10"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19.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11" Type="http://schemas.openxmlformats.org/officeDocument/2006/relationships/image" Target="../media/image36.pdf"/><Relationship Id="rId12" Type="http://schemas.openxmlformats.org/officeDocument/2006/relationships/image" Target="../media/image37.png"/><Relationship Id="rId13" Type="http://schemas.openxmlformats.org/officeDocument/2006/relationships/image" Target="../media/image24.png"/><Relationship Id="rId14" Type="http://schemas.openxmlformats.org/officeDocument/2006/relationships/image" Target="../media/image38.png"/><Relationship Id="rId15" Type="http://schemas.openxmlformats.org/officeDocument/2006/relationships/image" Target="../media/image21.png"/><Relationship Id="rId16" Type="http://schemas.openxmlformats.org/officeDocument/2006/relationships/image" Target="../media/image25.png"/><Relationship Id="rId1" Type="http://schemas.openxmlformats.org/officeDocument/2006/relationships/slideLayout" Target="../slideLayouts/slideLayout3.xml"/><Relationship Id="rId2" Type="http://schemas.openxmlformats.org/officeDocument/2006/relationships/image" Target="../media/image23.png"/><Relationship Id="rId3" Type="http://schemas.openxmlformats.org/officeDocument/2006/relationships/image" Target="../media/image27.png"/><Relationship Id="rId4" Type="http://schemas.openxmlformats.org/officeDocument/2006/relationships/image" Target="../media/image33.png"/><Relationship Id="rId5" Type="http://schemas.openxmlformats.org/officeDocument/2006/relationships/image" Target="../media/image28.png"/><Relationship Id="rId6" Type="http://schemas.openxmlformats.org/officeDocument/2006/relationships/image" Target="../media/image22.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17.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11.jpeg"/><Relationship Id="rId5" Type="http://schemas.openxmlformats.org/officeDocument/2006/relationships/image" Target="../media/image12.jpeg"/><Relationship Id="rId6" Type="http://schemas.openxmlformats.org/officeDocument/2006/relationships/oleObject" Target="../embeddings/oleObject1.bin"/><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sMAP</a:t>
            </a:r>
            <a:r>
              <a:rPr lang="en-US" dirty="0"/>
              <a:t> – a Simple Measurement and Actuation Profile for Physical Information</a:t>
            </a:r>
          </a:p>
        </p:txBody>
      </p:sp>
      <p:sp>
        <p:nvSpPr>
          <p:cNvPr id="3" name="Subtitle 2"/>
          <p:cNvSpPr>
            <a:spLocks noGrp="1"/>
          </p:cNvSpPr>
          <p:nvPr>
            <p:ph type="subTitle" idx="1"/>
          </p:nvPr>
        </p:nvSpPr>
        <p:spPr/>
        <p:txBody>
          <a:bodyPr>
            <a:normAutofit lnSpcReduction="10000"/>
          </a:bodyPr>
          <a:lstStyle/>
          <a:p>
            <a:r>
              <a:rPr lang="en-US" sz="2400" dirty="0"/>
              <a:t>Stephen Dawson-Haggerty, Xiaofan Jiang,</a:t>
            </a:r>
            <a:r>
              <a:rPr lang="en-US" sz="2400" dirty="0" smtClean="0"/>
              <a:t> </a:t>
            </a:r>
          </a:p>
          <a:p>
            <a:r>
              <a:rPr lang="en-US" sz="2400" dirty="0" smtClean="0"/>
              <a:t>Gilman </a:t>
            </a:r>
            <a:r>
              <a:rPr lang="en-US" sz="2400" dirty="0" err="1"/>
              <a:t>Tolle</a:t>
            </a:r>
            <a:r>
              <a:rPr lang="en-US" sz="2400" dirty="0"/>
              <a:t>, Jorge Ortiz, and David </a:t>
            </a:r>
            <a:r>
              <a:rPr lang="en-US" sz="2400" dirty="0" smtClean="0"/>
              <a:t>Culler</a:t>
            </a:r>
          </a:p>
          <a:p>
            <a:r>
              <a:rPr lang="en-US" sz="1600" dirty="0" smtClean="0"/>
              <a:t>Computer Science Division</a:t>
            </a:r>
          </a:p>
          <a:p>
            <a:r>
              <a:rPr lang="en-US" sz="1600" dirty="0" smtClean="0"/>
              <a:t>University of California, Berkeley</a:t>
            </a:r>
          </a:p>
          <a:p>
            <a:r>
              <a:rPr lang="en-US" sz="1600" dirty="0" smtClean="0"/>
              <a:t>© 2010 All rights reserved</a:t>
            </a:r>
            <a:endParaRPr lang="en-US" sz="1600" dirty="0"/>
          </a:p>
        </p:txBody>
      </p:sp>
      <p:pic>
        <p:nvPicPr>
          <p:cNvPr id="5" name="Picture 4"/>
          <p:cNvPicPr>
            <a:picLocks noChangeAspect="1"/>
          </p:cNvPicPr>
          <p:nvPr/>
        </p:nvPicPr>
        <p:blipFill>
          <a:blip r:embed="rId2"/>
          <a:stretch>
            <a:fillRect/>
          </a:stretch>
        </p:blipFill>
        <p:spPr>
          <a:xfrm>
            <a:off x="12700" y="5518150"/>
            <a:ext cx="1358900" cy="1339850"/>
          </a:xfrm>
          <a:prstGeom prst="rect">
            <a:avLst/>
          </a:prstGeom>
        </p:spPr>
      </p:pic>
      <p:pic>
        <p:nvPicPr>
          <p:cNvPr id="7" name="Picture 6"/>
          <p:cNvPicPr>
            <a:picLocks noChangeAspect="1"/>
          </p:cNvPicPr>
          <p:nvPr/>
        </p:nvPicPr>
        <p:blipFill>
          <a:blip r:embed="rId3"/>
          <a:stretch>
            <a:fillRect/>
          </a:stretch>
        </p:blipFill>
        <p:spPr>
          <a:xfrm>
            <a:off x="7043037" y="5201537"/>
            <a:ext cx="2024763" cy="2024763"/>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r">
              <a:buNone/>
            </a:pPr>
            <a:r>
              <a:rPr lang="en-US" dirty="0" smtClean="0">
                <a:solidFill>
                  <a:schemeClr val="accent2"/>
                </a:solidFill>
              </a:rPr>
              <a:t>Identify </a:t>
            </a:r>
            <a:r>
              <a:rPr lang="en-US" i="1" dirty="0" smtClean="0">
                <a:solidFill>
                  <a:schemeClr val="accent2"/>
                </a:solidFill>
              </a:rPr>
              <a:t>sense points</a:t>
            </a:r>
            <a:r>
              <a:rPr lang="en-US" dirty="0" smtClean="0">
                <a:solidFill>
                  <a:schemeClr val="accent2"/>
                </a:solidFill>
              </a:rPr>
              <a:t> and </a:t>
            </a:r>
            <a:r>
              <a:rPr lang="en-US" i="1" dirty="0" smtClean="0">
                <a:solidFill>
                  <a:schemeClr val="accent2"/>
                </a:solidFill>
              </a:rPr>
              <a:t>channels</a:t>
            </a:r>
          </a:p>
          <a:p>
            <a:pPr algn="r">
              <a:buNone/>
            </a:pPr>
            <a:endParaRPr lang="en-US" i="1" dirty="0" smtClean="0">
              <a:solidFill>
                <a:schemeClr val="accent2"/>
              </a:solidFill>
            </a:endParaRPr>
          </a:p>
          <a:p>
            <a:pPr>
              <a:buNone/>
            </a:pPr>
            <a:r>
              <a:rPr lang="en-US" dirty="0" smtClean="0"/>
              <a:t>Sense points: physical point of instrumentation</a:t>
            </a:r>
          </a:p>
          <a:p>
            <a:pPr>
              <a:buNone/>
            </a:pPr>
            <a:r>
              <a:rPr lang="en-US" dirty="0" smtClean="0"/>
              <a:t>	</a:t>
            </a:r>
            <a:r>
              <a:rPr lang="en-US" i="1" dirty="0" smtClean="0"/>
              <a:t>i.e.</a:t>
            </a:r>
            <a:r>
              <a:rPr lang="en-US" dirty="0" smtClean="0"/>
              <a:t>, the sensor; “the weather station”</a:t>
            </a:r>
          </a:p>
          <a:p>
            <a:pPr>
              <a:buNone/>
            </a:pPr>
            <a:endParaRPr lang="en-US" dirty="0" smtClean="0"/>
          </a:p>
          <a:p>
            <a:pPr>
              <a:buNone/>
            </a:pPr>
            <a:r>
              <a:rPr lang="en-US" dirty="0" smtClean="0"/>
              <a:t>Channel: single stream of scalars</a:t>
            </a:r>
          </a:p>
          <a:p>
            <a:pPr>
              <a:buNone/>
            </a:pPr>
            <a:r>
              <a:rPr lang="en-US" dirty="0" smtClean="0"/>
              <a:t>	“</a:t>
            </a:r>
            <a:r>
              <a:rPr lang="en-US" i="1" dirty="0" smtClean="0"/>
              <a:t>temperature”</a:t>
            </a:r>
            <a:endParaRPr lang="en-US" dirty="0" smtClean="0"/>
          </a:p>
        </p:txBody>
      </p:sp>
      <p:sp>
        <p:nvSpPr>
          <p:cNvPr id="6" name="Footer Placeholder 5"/>
          <p:cNvSpPr>
            <a:spLocks noGrp="1"/>
          </p:cNvSpPr>
          <p:nvPr>
            <p:ph type="ftr" sz="quarter" idx="11"/>
          </p:nvPr>
        </p:nvSpPr>
        <p:spPr/>
        <p:txBody>
          <a:bodyPr/>
          <a:lstStyle/>
          <a:p>
            <a:r>
              <a:rPr lang="en-US" smtClean="0"/>
              <a:t>SenSys '10: Zurich, Switzerland</a:t>
            </a:r>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95300"/>
            <a:ext cx="8229600" cy="525463"/>
          </a:xfrm>
        </p:spPr>
        <p:txBody>
          <a:bodyPr>
            <a:normAutofit fontScale="92500" lnSpcReduction="10000"/>
          </a:bodyPr>
          <a:lstStyle/>
          <a:p>
            <a:pPr>
              <a:buNone/>
            </a:pPr>
            <a:r>
              <a:rPr lang="en-US" dirty="0" smtClean="0">
                <a:solidFill>
                  <a:schemeClr val="accent2"/>
                </a:solidFill>
              </a:rPr>
              <a:t>Map these to HTTP resources</a:t>
            </a:r>
          </a:p>
        </p:txBody>
      </p:sp>
      <p:sp>
        <p:nvSpPr>
          <p:cNvPr id="7" name="TextBox 6"/>
          <p:cNvSpPr txBox="1"/>
          <p:nvPr/>
        </p:nvSpPr>
        <p:spPr>
          <a:xfrm>
            <a:off x="767321" y="1334293"/>
            <a:ext cx="7645322" cy="203132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buNone/>
            </a:pPr>
            <a:r>
              <a:rPr lang="en-US" sz="1400" dirty="0" smtClean="0">
                <a:latin typeface="Monaco"/>
                <a:cs typeface="Monaco"/>
              </a:rPr>
              <a:t>/                      # list resource under URI root [GET] </a:t>
            </a:r>
          </a:p>
          <a:p>
            <a:pPr>
              <a:buNone/>
            </a:pPr>
            <a:r>
              <a:rPr lang="en-US" sz="1400" dirty="0" smtClean="0">
                <a:latin typeface="Monaco"/>
                <a:cs typeface="Monaco"/>
              </a:rPr>
              <a:t>  /data                # list sense points under resource data [GET] </a:t>
            </a:r>
          </a:p>
          <a:p>
            <a:pPr>
              <a:buNone/>
            </a:pPr>
            <a:r>
              <a:rPr lang="en-US" sz="1400" dirty="0" smtClean="0">
                <a:latin typeface="Monaco"/>
                <a:cs typeface="Monaco"/>
              </a:rPr>
              <a:t>    / [sense_point]    # select a sense points [GET]</a:t>
            </a:r>
          </a:p>
          <a:p>
            <a:pPr>
              <a:buNone/>
            </a:pPr>
            <a:r>
              <a:rPr lang="en-US" sz="1400" dirty="0" smtClean="0">
                <a:latin typeface="Monaco"/>
                <a:cs typeface="Monaco"/>
              </a:rPr>
              <a:t>      /meter           # meters provide this service [GET] </a:t>
            </a:r>
          </a:p>
          <a:p>
            <a:pPr>
              <a:buNone/>
            </a:pPr>
            <a:r>
              <a:rPr lang="en-US" sz="1400" dirty="0" smtClean="0">
                <a:latin typeface="Monaco"/>
                <a:cs typeface="Monaco"/>
              </a:rPr>
              <a:t>        / [channel]    # a particular channel [GET] </a:t>
            </a:r>
          </a:p>
          <a:p>
            <a:pPr>
              <a:buNone/>
            </a:pPr>
            <a:r>
              <a:rPr lang="en-US" sz="1400" dirty="0" smtClean="0">
                <a:latin typeface="Monaco"/>
                <a:cs typeface="Monaco"/>
              </a:rPr>
              <a:t>          /reading     # meter reading [GET] </a:t>
            </a:r>
          </a:p>
          <a:p>
            <a:pPr>
              <a:buNone/>
            </a:pPr>
            <a:r>
              <a:rPr lang="en-US" sz="1400" dirty="0" smtClean="0">
                <a:latin typeface="Monaco"/>
                <a:cs typeface="Monaco"/>
              </a:rPr>
              <a:t>          /format      # calibration and units [GET/POST] </a:t>
            </a:r>
          </a:p>
          <a:p>
            <a:pPr>
              <a:buNone/>
            </a:pPr>
            <a:r>
              <a:rPr lang="en-US" sz="1400" dirty="0" smtClean="0">
                <a:latin typeface="Monaco"/>
                <a:cs typeface="Monaco"/>
              </a:rPr>
              <a:t>          /parameter   # sampling parameter [GET/POST] </a:t>
            </a:r>
          </a:p>
          <a:p>
            <a:pPr>
              <a:buNone/>
            </a:pPr>
            <a:r>
              <a:rPr lang="en-US" sz="1400" dirty="0" smtClean="0">
                <a:latin typeface="Monaco"/>
                <a:cs typeface="Monaco"/>
              </a:rPr>
              <a:t>          /profile     # history of readings [GET</a:t>
            </a:r>
            <a:r>
              <a:rPr lang="en-US" sz="1400" dirty="0" smtClean="0">
                <a:latin typeface="Monaco"/>
                <a:cs typeface="Monaco"/>
              </a:rPr>
              <a:t>] </a:t>
            </a:r>
            <a:endParaRPr lang="en-US" sz="1400" dirty="0" smtClean="0">
              <a:latin typeface="Monaco"/>
              <a:cs typeface="Monaco"/>
            </a:endParaRPr>
          </a:p>
        </p:txBody>
      </p:sp>
      <p:sp>
        <p:nvSpPr>
          <p:cNvPr id="9" name="TextBox 8"/>
          <p:cNvSpPr txBox="1"/>
          <p:nvPr/>
        </p:nvSpPr>
        <p:spPr>
          <a:xfrm>
            <a:off x="685801" y="4254500"/>
            <a:ext cx="7264400" cy="769441"/>
          </a:xfrm>
          <a:prstGeom prst="rect">
            <a:avLst/>
          </a:prstGeom>
          <a:noFill/>
        </p:spPr>
        <p:txBody>
          <a:bodyPr wrap="square" rtlCol="0">
            <a:spAutoFit/>
          </a:bodyPr>
          <a:lstStyle/>
          <a:p>
            <a:r>
              <a:rPr lang="en-US" sz="2200" dirty="0" smtClean="0">
                <a:latin typeface="Wingdings"/>
                <a:ea typeface="Wingdings"/>
                <a:cs typeface="Wingdings"/>
              </a:rPr>
              <a:t></a:t>
            </a:r>
            <a:r>
              <a:rPr lang="en-US" sz="2200" dirty="0"/>
              <a:t> </a:t>
            </a:r>
            <a:r>
              <a:rPr lang="en-US" sz="2200" dirty="0" smtClean="0"/>
              <a:t>Represent units, sampling parameters of the underlying      </a:t>
            </a:r>
          </a:p>
          <a:p>
            <a:r>
              <a:rPr lang="en-US" sz="2200" dirty="0" smtClean="0"/>
              <a:t>      device, for each channel</a:t>
            </a:r>
            <a:endParaRPr lang="en-US" sz="2200" dirty="0"/>
          </a:p>
        </p:txBody>
      </p:sp>
      <p:sp>
        <p:nvSpPr>
          <p:cNvPr id="10" name="Footer Placeholder 9"/>
          <p:cNvSpPr>
            <a:spLocks noGrp="1"/>
          </p:cNvSpPr>
          <p:nvPr>
            <p:ph type="ftr" sz="quarter" idx="11"/>
          </p:nvPr>
        </p:nvSpPr>
        <p:spPr/>
        <p:txBody>
          <a:bodyPr/>
          <a:lstStyle/>
          <a:p>
            <a:r>
              <a:rPr lang="en-US" smtClean="0"/>
              <a:t>SenSys '10: Zurich, Switzerland</a:t>
            </a:r>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r>
              <a:rPr lang="en-US" dirty="0" smtClean="0">
                <a:solidFill>
                  <a:srgbClr val="C0504D"/>
                </a:solidFill>
              </a:rPr>
              <a:t>What else do we need?</a:t>
            </a:r>
          </a:p>
          <a:p>
            <a:pPr>
              <a:buNone/>
            </a:pPr>
            <a:endParaRPr lang="en-US" dirty="0" smtClean="0">
              <a:solidFill>
                <a:srgbClr val="C0504D"/>
              </a:solidFill>
            </a:endParaRPr>
          </a:p>
          <a:p>
            <a:pPr algn="r">
              <a:buNone/>
            </a:pPr>
            <a:r>
              <a:rPr lang="en-US" dirty="0" smtClean="0"/>
              <a:t>Events</a:t>
            </a:r>
          </a:p>
          <a:p>
            <a:pPr algn="r">
              <a:buNone/>
            </a:pPr>
            <a:endParaRPr lang="en-US" dirty="0" smtClean="0"/>
          </a:p>
          <a:p>
            <a:pPr algn="r">
              <a:buNone/>
            </a:pPr>
            <a:r>
              <a:rPr lang="en-US" dirty="0"/>
              <a:t>E</a:t>
            </a:r>
            <a:r>
              <a:rPr lang="en-US" dirty="0" smtClean="0"/>
              <a:t>mbedded devices support</a:t>
            </a:r>
            <a:endParaRPr lang="en-US" dirty="0"/>
          </a:p>
        </p:txBody>
      </p:sp>
      <p:sp>
        <p:nvSpPr>
          <p:cNvPr id="6" name="Footer Placeholder 5"/>
          <p:cNvSpPr>
            <a:spLocks noGrp="1"/>
          </p:cNvSpPr>
          <p:nvPr>
            <p:ph type="ftr" sz="quarter" idx="11"/>
          </p:nvPr>
        </p:nvSpPr>
        <p:spPr/>
        <p:txBody>
          <a:bodyPr/>
          <a:lstStyle/>
          <a:p>
            <a:r>
              <a:rPr lang="en-US" smtClean="0"/>
              <a:t>SenSys '10: Zurich, Switzerland</a:t>
            </a:r>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extBox 6"/>
          <p:cNvSpPr txBox="1"/>
          <p:nvPr/>
        </p:nvSpPr>
        <p:spPr>
          <a:xfrm>
            <a:off x="1714556" y="634712"/>
            <a:ext cx="6975387" cy="584776"/>
          </a:xfrm>
          <a:prstGeom prst="rect">
            <a:avLst/>
          </a:prstGeom>
          <a:noFill/>
        </p:spPr>
        <p:txBody>
          <a:bodyPr wrap="none" rtlCol="0">
            <a:spAutoFit/>
          </a:bodyPr>
          <a:lstStyle/>
          <a:p>
            <a:r>
              <a:rPr lang="en-US" sz="3200" dirty="0" smtClean="0">
                <a:solidFill>
                  <a:srgbClr val="C0504D"/>
                </a:solidFill>
              </a:rPr>
              <a:t>Event Reporting: add “callbacks” to HTTP</a:t>
            </a:r>
            <a:endParaRPr lang="en-US" sz="3200" dirty="0">
              <a:solidFill>
                <a:srgbClr val="C0504D"/>
              </a:solidFill>
            </a:endParaRPr>
          </a:p>
        </p:txBody>
      </p:sp>
      <p:sp>
        <p:nvSpPr>
          <p:cNvPr id="8" name="TextBox 7"/>
          <p:cNvSpPr txBox="1"/>
          <p:nvPr/>
        </p:nvSpPr>
        <p:spPr>
          <a:xfrm>
            <a:off x="1079556" y="1600200"/>
            <a:ext cx="6972244" cy="1169551"/>
          </a:xfrm>
          <a:prstGeom prst="rect">
            <a:avLst/>
          </a:prstGeom>
          <a:solidFill>
            <a:schemeClr val="bg2"/>
          </a:solidFill>
        </p:spPr>
        <p:txBody>
          <a:bodyPr wrap="square" rtlCol="0">
            <a:spAutoFit/>
          </a:bodyPr>
          <a:lstStyle/>
          <a:p>
            <a:r>
              <a:rPr lang="en-US" sz="1400" dirty="0" smtClean="0">
                <a:latin typeface="Monaco"/>
                <a:cs typeface="Monaco"/>
              </a:rPr>
              <a:t>POST /reporting/create</a:t>
            </a:r>
          </a:p>
          <a:p>
            <a:r>
              <a:rPr lang="en-US" sz="1400" dirty="0" smtClean="0">
                <a:latin typeface="Monaco"/>
                <a:cs typeface="Monaco"/>
              </a:rPr>
              <a:t>{ “Period” : 0,</a:t>
            </a:r>
          </a:p>
          <a:p>
            <a:r>
              <a:rPr lang="en-US" sz="1400" dirty="0" smtClean="0">
                <a:latin typeface="Monaco"/>
                <a:cs typeface="Monaco"/>
              </a:rPr>
              <a:t>  “ReportResource” : “~/data/*/*/*/reading”,</a:t>
            </a:r>
          </a:p>
          <a:p>
            <a:r>
              <a:rPr lang="en-US" sz="1400" dirty="0" smtClean="0">
                <a:latin typeface="Monaco"/>
                <a:cs typeface="Monaco"/>
              </a:rPr>
              <a:t>  “</a:t>
            </a:r>
            <a:r>
              <a:rPr lang="en-US" sz="1400" dirty="0" err="1" smtClean="0">
                <a:latin typeface="Monaco"/>
                <a:cs typeface="Monaco"/>
              </a:rPr>
              <a:t>ReportDeliveryLocation</a:t>
            </a:r>
            <a:r>
              <a:rPr lang="en-US" sz="1400" dirty="0" smtClean="0">
                <a:latin typeface="Monaco"/>
                <a:cs typeface="Monaco"/>
              </a:rPr>
              <a:t>” : “http://www.openbms.org/add/2133”</a:t>
            </a:r>
          </a:p>
          <a:p>
            <a:r>
              <a:rPr lang="en-US" sz="1400" dirty="0" smtClean="0">
                <a:latin typeface="Monaco"/>
                <a:cs typeface="Monaco"/>
              </a:rPr>
              <a:t>}</a:t>
            </a:r>
          </a:p>
        </p:txBody>
      </p:sp>
      <p:sp>
        <p:nvSpPr>
          <p:cNvPr id="9" name="Content Placeholder 2"/>
          <p:cNvSpPr txBox="1">
            <a:spLocks/>
          </p:cNvSpPr>
          <p:nvPr/>
        </p:nvSpPr>
        <p:spPr>
          <a:xfrm>
            <a:off x="457200" y="2997201"/>
            <a:ext cx="8229600" cy="1130300"/>
          </a:xfrm>
          <a:prstGeom prst="rect">
            <a:avLst/>
          </a:prstGeom>
        </p:spPr>
        <p:txBody>
          <a:bodyPr vert="horz" lIns="91440" tIns="45720" rIns="91440" bIns="45720" rtlCol="0">
            <a:noAutofit/>
          </a:bodyPr>
          <a:lstStyle/>
          <a:p>
            <a:pPr marL="342900" marR="0" lvl="0" indent="-342900" algn="l" defTabSz="457200" rtl="0" eaLnBrk="1" fontAlgn="auto" latinLnBrk="0" hangingPunct="1">
              <a:lnSpc>
                <a:spcPct val="100000"/>
              </a:lnSpc>
              <a:spcBef>
                <a:spcPct val="20000"/>
              </a:spcBef>
              <a:spcAft>
                <a:spcPts val="0"/>
              </a:spcAft>
              <a:buClrTx/>
              <a:buSzTx/>
              <a:tabLst/>
              <a:defRPr/>
            </a:pPr>
            <a:r>
              <a:rPr lang="en-US" sz="2200" noProof="0" dirty="0" smtClean="0">
                <a:sym typeface="Wingdings"/>
              </a:rPr>
              <a:t> </a:t>
            </a:r>
            <a:r>
              <a:rPr kumimoji="0" lang="en-US" sz="2200" b="0" i="0" u="none" strike="noStrike" kern="1200" cap="none" spc="0" normalizeH="0" baseline="0" noProof="0" dirty="0" smtClean="0">
                <a:ln>
                  <a:noFill/>
                </a:ln>
                <a:solidFill>
                  <a:schemeClr val="tx1"/>
                </a:solidFill>
                <a:effectLst/>
                <a:uLnTx/>
                <a:uFillTx/>
                <a:latin typeface="+mn-lt"/>
                <a:ea typeface="+mn-ea"/>
                <a:cs typeface="+mn-cs"/>
              </a:rPr>
              <a:t>Period “0” means </a:t>
            </a:r>
            <a:r>
              <a:rPr lang="en-US" sz="2200" dirty="0" smtClean="0"/>
              <a:t>only changes get pushed</a:t>
            </a:r>
          </a:p>
          <a:p>
            <a:pPr marL="342900" marR="0" lvl="0" indent="-342900" algn="l" defTabSz="457200" rtl="0" eaLnBrk="1" fontAlgn="auto" latinLnBrk="0" hangingPunct="1">
              <a:lnSpc>
                <a:spcPct val="100000"/>
              </a:lnSpc>
              <a:spcBef>
                <a:spcPct val="20000"/>
              </a:spcBef>
              <a:spcAft>
                <a:spcPts val="0"/>
              </a:spcAft>
              <a:buClrTx/>
              <a:buSzTx/>
              <a:buFont typeface="Wingdings" charset="2"/>
              <a:buChar char="è"/>
              <a:tabLst/>
              <a:defRPr/>
            </a:pPr>
            <a:r>
              <a:rPr lang="en-US" sz="2200" noProof="0" dirty="0" smtClean="0">
                <a:sym typeface="Wingdings"/>
              </a:rPr>
              <a:t>Same semantics as a GET on </a:t>
            </a:r>
            <a:r>
              <a:rPr lang="en-US" sz="2200" noProof="0" dirty="0" smtClean="0">
                <a:latin typeface="Monaco"/>
                <a:cs typeface="Monaco"/>
                <a:sym typeface="Wingdings"/>
              </a:rPr>
              <a:t>ReportResource</a:t>
            </a:r>
          </a:p>
          <a:p>
            <a:pPr marL="342900" marR="0" lvl="0" indent="-342900" algn="l" defTabSz="457200" rtl="0" eaLnBrk="1" fontAlgn="auto" latinLnBrk="0" hangingPunct="1">
              <a:lnSpc>
                <a:spcPct val="100000"/>
              </a:lnSpc>
              <a:spcBef>
                <a:spcPct val="20000"/>
              </a:spcBef>
              <a:spcAft>
                <a:spcPts val="0"/>
              </a:spcAft>
              <a:buClrTx/>
              <a:buSzTx/>
              <a:buFont typeface="Wingdings" charset="2"/>
              <a:buChar char="è"/>
              <a:tabLst/>
              <a:defRPr/>
            </a:pPr>
            <a:r>
              <a:rPr lang="en-US" sz="2200" noProof="0" dirty="0" smtClean="0">
                <a:latin typeface="Calibri"/>
                <a:cs typeface="Calibri"/>
                <a:sym typeface="Wingdings"/>
              </a:rPr>
              <a:t>Alternatives are “long get,” </a:t>
            </a:r>
            <a:r>
              <a:rPr lang="en-US" sz="2200" noProof="0" dirty="0" err="1" smtClean="0">
                <a:latin typeface="Calibri"/>
                <a:cs typeface="Calibri"/>
                <a:sym typeface="Wingdings"/>
              </a:rPr>
              <a:t>webevents</a:t>
            </a:r>
            <a:r>
              <a:rPr lang="en-US" sz="2200" noProof="0" dirty="0" smtClean="0">
                <a:latin typeface="Calibri"/>
                <a:cs typeface="Calibri"/>
                <a:sym typeface="Wingdings"/>
              </a:rPr>
              <a:t>/multipart HTTP style</a:t>
            </a:r>
            <a:endParaRPr kumimoji="0" lang="en-US" sz="2200" b="0" i="0" u="none" strike="noStrike" kern="1200" cap="none" spc="0" normalizeH="0" baseline="0" noProof="0" dirty="0" smtClean="0">
              <a:ln>
                <a:noFill/>
              </a:ln>
              <a:solidFill>
                <a:schemeClr val="tx1"/>
              </a:solidFill>
              <a:effectLst/>
              <a:uLnTx/>
              <a:uFillTx/>
              <a:latin typeface="Calibri"/>
              <a:ea typeface="+mn-ea"/>
              <a:cs typeface="Calibri"/>
            </a:endParaRP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endParaRPr kumimoji="0" lang="en-US" sz="22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10" name="Footer Placeholder 9"/>
          <p:cNvSpPr>
            <a:spLocks noGrp="1"/>
          </p:cNvSpPr>
          <p:nvPr>
            <p:ph type="ftr" sz="quarter" idx="11"/>
          </p:nvPr>
        </p:nvSpPr>
        <p:spPr/>
        <p:txBody>
          <a:bodyPr/>
          <a:lstStyle/>
          <a:p>
            <a:r>
              <a:rPr lang="en-US" smtClean="0"/>
              <a:t>SenSys '10: Zurich, Switzerland</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TextBox 5"/>
          <p:cNvSpPr txBox="1"/>
          <p:nvPr/>
        </p:nvSpPr>
        <p:spPr>
          <a:xfrm>
            <a:off x="482600" y="596900"/>
            <a:ext cx="3461805" cy="584776"/>
          </a:xfrm>
          <a:prstGeom prst="rect">
            <a:avLst/>
          </a:prstGeom>
          <a:noFill/>
        </p:spPr>
        <p:txBody>
          <a:bodyPr wrap="none" rtlCol="0">
            <a:spAutoFit/>
          </a:bodyPr>
          <a:lstStyle/>
          <a:p>
            <a:r>
              <a:rPr lang="en-US" sz="3200" dirty="0" smtClean="0">
                <a:solidFill>
                  <a:srgbClr val="C0504D"/>
                </a:solidFill>
                <a:latin typeface="Calibri (Body)"/>
                <a:cs typeface="Calibri (Body)"/>
              </a:rPr>
              <a:t>Embedding </a:t>
            </a:r>
            <a:r>
              <a:rPr lang="en-US" sz="3200" dirty="0" err="1" smtClean="0">
                <a:solidFill>
                  <a:srgbClr val="C0504D"/>
                </a:solidFill>
                <a:latin typeface="Calibri (Body)"/>
                <a:cs typeface="Calibri (Body)"/>
              </a:rPr>
              <a:t>sMAP</a:t>
            </a:r>
            <a:endParaRPr lang="en-US" sz="3200" dirty="0">
              <a:solidFill>
                <a:srgbClr val="C0504D"/>
              </a:solidFill>
              <a:latin typeface="Calibri (Body)"/>
              <a:cs typeface="Calibri (Body)"/>
            </a:endParaRPr>
          </a:p>
        </p:txBody>
      </p:sp>
      <p:sp>
        <p:nvSpPr>
          <p:cNvPr id="7" name="TextBox 6"/>
          <p:cNvSpPr txBox="1"/>
          <p:nvPr/>
        </p:nvSpPr>
        <p:spPr>
          <a:xfrm>
            <a:off x="558800" y="1181100"/>
            <a:ext cx="7632700" cy="830997"/>
          </a:xfrm>
          <a:prstGeom prst="rect">
            <a:avLst/>
          </a:prstGeom>
          <a:noFill/>
        </p:spPr>
        <p:txBody>
          <a:bodyPr wrap="square" rtlCol="0">
            <a:spAutoFit/>
          </a:bodyPr>
          <a:lstStyle/>
          <a:p>
            <a:pPr algn="r"/>
            <a:r>
              <a:rPr lang="en-US" sz="2400" dirty="0" smtClean="0"/>
              <a:t>Emerging design pattern: define Internet-scale protocol, use adaptation layer where necessary</a:t>
            </a:r>
          </a:p>
        </p:txBody>
      </p:sp>
      <p:pic>
        <p:nvPicPr>
          <p:cNvPr id="51" name="Picture 45" descr="meraki-mini.jpg"/>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8227222" y="12643938"/>
            <a:ext cx="2731264" cy="3050751"/>
          </a:xfrm>
          <a:prstGeom prst="rect">
            <a:avLst/>
          </a:prstGeom>
          <a:noFill/>
          <a:ln w="9525">
            <a:noFill/>
            <a:miter lim="800000"/>
            <a:headEnd/>
            <a:tailEnd/>
          </a:ln>
        </p:spPr>
      </p:pic>
      <p:sp>
        <p:nvSpPr>
          <p:cNvPr id="52" name="TextBox 76"/>
          <p:cNvSpPr txBox="1">
            <a:spLocks noChangeArrowheads="1"/>
          </p:cNvSpPr>
          <p:nvPr/>
        </p:nvSpPr>
        <p:spPr bwMode="auto">
          <a:xfrm>
            <a:off x="6974472" y="15391226"/>
            <a:ext cx="5495652" cy="584776"/>
          </a:xfrm>
          <a:prstGeom prst="rect">
            <a:avLst/>
          </a:prstGeom>
          <a:noFill/>
          <a:ln w="9525">
            <a:noFill/>
            <a:miter lim="800000"/>
            <a:headEnd/>
            <a:tailEnd/>
          </a:ln>
        </p:spPr>
        <p:txBody>
          <a:bodyPr wrap="square">
            <a:prstTxWarp prst="textNoShape">
              <a:avLst/>
            </a:prstTxWarp>
            <a:spAutoFit/>
          </a:bodyPr>
          <a:lstStyle/>
          <a:p>
            <a:pPr algn="ctr"/>
            <a:r>
              <a:rPr lang="en-US" sz="3200" b="1" dirty="0">
                <a:latin typeface="Calibri" charset="0"/>
              </a:rPr>
              <a:t>Edge Router</a:t>
            </a:r>
          </a:p>
        </p:txBody>
      </p:sp>
      <p:pic>
        <p:nvPicPr>
          <p:cNvPr id="53" name="Picture 45" descr="meraki-mini.jpg"/>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8379622" y="12796338"/>
            <a:ext cx="2731264" cy="3050751"/>
          </a:xfrm>
          <a:prstGeom prst="rect">
            <a:avLst/>
          </a:prstGeom>
          <a:noFill/>
          <a:ln w="9525">
            <a:noFill/>
            <a:miter lim="800000"/>
            <a:headEnd/>
            <a:tailEnd/>
          </a:ln>
        </p:spPr>
      </p:pic>
      <p:sp>
        <p:nvSpPr>
          <p:cNvPr id="54" name="TextBox 76"/>
          <p:cNvSpPr txBox="1">
            <a:spLocks noChangeArrowheads="1"/>
          </p:cNvSpPr>
          <p:nvPr/>
        </p:nvSpPr>
        <p:spPr bwMode="auto">
          <a:xfrm>
            <a:off x="7126872" y="15543626"/>
            <a:ext cx="5495652" cy="584776"/>
          </a:xfrm>
          <a:prstGeom prst="rect">
            <a:avLst/>
          </a:prstGeom>
          <a:noFill/>
          <a:ln w="9525">
            <a:noFill/>
            <a:miter lim="800000"/>
            <a:headEnd/>
            <a:tailEnd/>
          </a:ln>
        </p:spPr>
        <p:txBody>
          <a:bodyPr wrap="square">
            <a:prstTxWarp prst="textNoShape">
              <a:avLst/>
            </a:prstTxWarp>
            <a:spAutoFit/>
          </a:bodyPr>
          <a:lstStyle/>
          <a:p>
            <a:pPr algn="ctr"/>
            <a:r>
              <a:rPr lang="en-US" sz="3200" b="1" dirty="0">
                <a:latin typeface="Calibri" charset="0"/>
              </a:rPr>
              <a:t>Edge Router</a:t>
            </a:r>
          </a:p>
        </p:txBody>
      </p:sp>
      <p:pic>
        <p:nvPicPr>
          <p:cNvPr id="56" name="Picture 45" descr="meraki-mini.jpg"/>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8532022" y="12948738"/>
            <a:ext cx="2731264" cy="3050751"/>
          </a:xfrm>
          <a:prstGeom prst="rect">
            <a:avLst/>
          </a:prstGeom>
          <a:noFill/>
          <a:ln w="9525">
            <a:noFill/>
            <a:miter lim="800000"/>
            <a:headEnd/>
            <a:tailEnd/>
          </a:ln>
        </p:spPr>
      </p:pic>
      <p:grpSp>
        <p:nvGrpSpPr>
          <p:cNvPr id="75" name="Group 74"/>
          <p:cNvGrpSpPr/>
          <p:nvPr/>
        </p:nvGrpSpPr>
        <p:grpSpPr>
          <a:xfrm>
            <a:off x="265138" y="1965792"/>
            <a:ext cx="8535962" cy="3500298"/>
            <a:chOff x="265138" y="1965792"/>
            <a:chExt cx="8535962" cy="3500298"/>
          </a:xfrm>
        </p:grpSpPr>
        <p:sp>
          <p:nvSpPr>
            <p:cNvPr id="74" name="Cloud 73"/>
            <p:cNvSpPr/>
            <p:nvPr/>
          </p:nvSpPr>
          <p:spPr>
            <a:xfrm>
              <a:off x="3113342" y="1965792"/>
              <a:ext cx="4900358" cy="3358070"/>
            </a:xfrm>
            <a:prstGeom prst="cloud">
              <a:avLst/>
            </a:prstGeom>
            <a:gradFill>
              <a:gsLst>
                <a:gs pos="0">
                  <a:schemeClr val="accent2"/>
                </a:gs>
                <a:gs pos="100000">
                  <a:schemeClr val="accent2">
                    <a:lumMod val="40000"/>
                    <a:lumOff val="60000"/>
                    <a:alpha val="3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73" name="Group 72"/>
            <p:cNvGrpSpPr/>
            <p:nvPr/>
          </p:nvGrpSpPr>
          <p:grpSpPr>
            <a:xfrm>
              <a:off x="265138" y="2325270"/>
              <a:ext cx="8535962" cy="3140820"/>
              <a:chOff x="265138" y="2325270"/>
              <a:chExt cx="8535962" cy="3140820"/>
            </a:xfrm>
          </p:grpSpPr>
          <p:sp>
            <p:nvSpPr>
              <p:cNvPr id="28" name="Oval 27"/>
              <p:cNvSpPr/>
              <p:nvPr/>
            </p:nvSpPr>
            <p:spPr>
              <a:xfrm>
                <a:off x="371837" y="2619663"/>
                <a:ext cx="2095684" cy="2094390"/>
              </a:xfrm>
              <a:prstGeom prst="ellipse">
                <a:avLst/>
              </a:prstGeom>
              <a:noFill/>
              <a:ln w="38100" cap="flat" cmpd="sng" algn="ctr">
                <a:solidFill>
                  <a:schemeClr val="tx2"/>
                </a:solidFill>
                <a:prstDash val="dot"/>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wrap="none" anchor="ctr"/>
              <a:lstStyle/>
              <a:p>
                <a:pPr algn="ctr" defTabSz="1881012" fontAlgn="auto">
                  <a:spcBef>
                    <a:spcPts val="0"/>
                  </a:spcBef>
                  <a:spcAft>
                    <a:spcPts val="0"/>
                  </a:spcAft>
                  <a:defRPr/>
                </a:pPr>
                <a:r>
                  <a:rPr lang="en-US" sz="1000" b="1" dirty="0" smtClean="0">
                    <a:solidFill>
                      <a:schemeClr val="tx1"/>
                    </a:solidFill>
                  </a:rPr>
                  <a:t>EBHTTP / IPv6 </a:t>
                </a:r>
                <a:r>
                  <a:rPr lang="en-US" sz="1000" b="1" dirty="0">
                    <a:solidFill>
                      <a:schemeClr val="tx1"/>
                    </a:solidFill>
                  </a:rPr>
                  <a:t>/ 6LowPAN</a:t>
                </a:r>
                <a:br>
                  <a:rPr lang="en-US" sz="1000" b="1" dirty="0">
                    <a:solidFill>
                      <a:schemeClr val="tx1"/>
                    </a:solidFill>
                  </a:rPr>
                </a:br>
                <a:r>
                  <a:rPr lang="en-US" sz="1000" b="1" dirty="0">
                    <a:solidFill>
                      <a:schemeClr val="tx1"/>
                    </a:solidFill>
                  </a:rPr>
                  <a:t>Wireless Mesh Network</a:t>
                </a:r>
              </a:p>
            </p:txBody>
          </p:sp>
          <p:pic>
            <p:nvPicPr>
              <p:cNvPr id="29" name="Picture 69"/>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454774" y="2728138"/>
                <a:ext cx="362234" cy="362213"/>
              </a:xfrm>
              <a:prstGeom prst="rect">
                <a:avLst/>
              </a:prstGeom>
              <a:noFill/>
              <a:ln w="9525">
                <a:noFill/>
                <a:miter lim="800000"/>
                <a:headEnd/>
                <a:tailEnd/>
              </a:ln>
            </p:spPr>
          </p:pic>
          <p:pic>
            <p:nvPicPr>
              <p:cNvPr id="30" name="Picture 86"/>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1757586" y="4222347"/>
                <a:ext cx="580020" cy="371186"/>
              </a:xfrm>
              <a:prstGeom prst="rect">
                <a:avLst/>
              </a:prstGeom>
              <a:noFill/>
              <a:ln w="9525">
                <a:noFill/>
                <a:miter lim="800000"/>
                <a:headEnd/>
                <a:tailEnd/>
              </a:ln>
            </p:spPr>
          </p:pic>
          <p:pic>
            <p:nvPicPr>
              <p:cNvPr id="31" name="Picture 80" descr="IMG_6011.png"/>
              <p:cNvPicPr>
                <a:picLocks noChangeAspect="1"/>
              </p:cNvPicPr>
              <p:nvPr/>
            </p:nvPicPr>
            <p:blipFill>
              <a:blip r:embed="rId6"/>
              <a:srcRect/>
              <a:stretch>
                <a:fillRect/>
              </a:stretch>
            </p:blipFill>
            <p:spPr bwMode="auto">
              <a:xfrm>
                <a:off x="1696305" y="2577624"/>
                <a:ext cx="391931" cy="341781"/>
              </a:xfrm>
              <a:prstGeom prst="rect">
                <a:avLst/>
              </a:prstGeom>
              <a:noFill/>
              <a:ln w="9525">
                <a:noFill/>
                <a:miter lim="800000"/>
                <a:headEnd/>
                <a:tailEnd/>
              </a:ln>
            </p:spPr>
          </p:pic>
          <p:sp>
            <p:nvSpPr>
              <p:cNvPr id="32" name="Rectangle 31"/>
              <p:cNvSpPr/>
              <p:nvPr/>
            </p:nvSpPr>
            <p:spPr>
              <a:xfrm>
                <a:off x="265138" y="2500324"/>
                <a:ext cx="551870" cy="217752"/>
              </a:xfrm>
              <a:prstGeom prst="rect">
                <a:avLst/>
              </a:prstGeom>
              <a:solidFill>
                <a:schemeClr val="bg1"/>
              </a:solidFill>
              <a:ln>
                <a:solidFill>
                  <a:srgbClr val="C0504D"/>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smtClean="0"/>
                  <a:t>sMAP</a:t>
                </a:r>
                <a:endParaRPr lang="en-US" sz="1000" dirty="0"/>
              </a:p>
            </p:txBody>
          </p:sp>
          <p:sp>
            <p:nvSpPr>
              <p:cNvPr id="33" name="Rectangle 32"/>
              <p:cNvSpPr/>
              <p:nvPr/>
            </p:nvSpPr>
            <p:spPr>
              <a:xfrm>
                <a:off x="491920" y="4039518"/>
                <a:ext cx="551870" cy="217752"/>
              </a:xfrm>
              <a:prstGeom prst="rect">
                <a:avLst/>
              </a:prstGeom>
              <a:solidFill>
                <a:schemeClr val="bg1"/>
              </a:solidFill>
              <a:ln>
                <a:solidFill>
                  <a:srgbClr val="C0504D"/>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smtClean="0"/>
                  <a:t>sMAP</a:t>
                </a:r>
                <a:endParaRPr lang="en-US" sz="1000" dirty="0"/>
              </a:p>
            </p:txBody>
          </p:sp>
          <p:sp>
            <p:nvSpPr>
              <p:cNvPr id="34" name="Rectangle 33"/>
              <p:cNvSpPr/>
              <p:nvPr/>
            </p:nvSpPr>
            <p:spPr>
              <a:xfrm>
                <a:off x="1615025" y="2325270"/>
                <a:ext cx="551870" cy="217752"/>
              </a:xfrm>
              <a:prstGeom prst="rect">
                <a:avLst/>
              </a:prstGeom>
              <a:solidFill>
                <a:schemeClr val="bg1"/>
              </a:solidFill>
              <a:ln>
                <a:solidFill>
                  <a:srgbClr val="C0504D"/>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smtClean="0"/>
                  <a:t>sMAP</a:t>
                </a:r>
                <a:endParaRPr lang="en-US" sz="1000" dirty="0"/>
              </a:p>
            </p:txBody>
          </p:sp>
          <p:sp>
            <p:nvSpPr>
              <p:cNvPr id="35" name="Rectangle 34"/>
              <p:cNvSpPr/>
              <p:nvPr/>
            </p:nvSpPr>
            <p:spPr>
              <a:xfrm>
                <a:off x="1816216" y="3953795"/>
                <a:ext cx="551870" cy="217752"/>
              </a:xfrm>
              <a:prstGeom prst="rect">
                <a:avLst/>
              </a:prstGeom>
              <a:solidFill>
                <a:schemeClr val="bg1"/>
              </a:solidFill>
              <a:ln>
                <a:solidFill>
                  <a:srgbClr val="C0504D"/>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smtClean="0"/>
                  <a:t>sMAP</a:t>
                </a:r>
                <a:endParaRPr lang="en-US" sz="1000" dirty="0"/>
              </a:p>
            </p:txBody>
          </p:sp>
          <p:sp>
            <p:nvSpPr>
              <p:cNvPr id="36" name="TextBox 87"/>
              <p:cNvSpPr txBox="1">
                <a:spLocks noChangeArrowheads="1"/>
              </p:cNvSpPr>
              <p:nvPr/>
            </p:nvSpPr>
            <p:spPr bwMode="auto">
              <a:xfrm>
                <a:off x="1369550" y="4522413"/>
                <a:ext cx="1281171" cy="215444"/>
              </a:xfrm>
              <a:prstGeom prst="rect">
                <a:avLst/>
              </a:prstGeom>
              <a:noFill/>
              <a:ln w="9525">
                <a:noFill/>
                <a:miter lim="800000"/>
                <a:headEnd/>
                <a:tailEnd/>
              </a:ln>
            </p:spPr>
            <p:txBody>
              <a:bodyPr wrap="square">
                <a:prstTxWarp prst="textNoShape">
                  <a:avLst/>
                </a:prstTxWarp>
                <a:spAutoFit/>
              </a:bodyPr>
              <a:lstStyle/>
              <a:p>
                <a:pPr algn="ctr"/>
                <a:r>
                  <a:rPr lang="en-US" sz="800" dirty="0" smtClean="0">
                    <a:latin typeface="Calibri" charset="0"/>
                  </a:rPr>
                  <a:t>Temperature/PAR/TSR</a:t>
                </a:r>
                <a:endParaRPr lang="en-US" sz="800" dirty="0">
                  <a:latin typeface="Calibri" charset="0"/>
                </a:endParaRPr>
              </a:p>
            </p:txBody>
          </p:sp>
          <p:sp>
            <p:nvSpPr>
              <p:cNvPr id="37" name="TextBox 81"/>
              <p:cNvSpPr txBox="1">
                <a:spLocks noChangeArrowheads="1"/>
              </p:cNvSpPr>
              <p:nvPr/>
            </p:nvSpPr>
            <p:spPr bwMode="auto">
              <a:xfrm>
                <a:off x="1472785" y="2874907"/>
                <a:ext cx="783541" cy="215444"/>
              </a:xfrm>
              <a:prstGeom prst="rect">
                <a:avLst/>
              </a:prstGeom>
              <a:noFill/>
              <a:ln w="9525">
                <a:noFill/>
                <a:miter lim="800000"/>
                <a:headEnd/>
                <a:tailEnd/>
              </a:ln>
            </p:spPr>
            <p:txBody>
              <a:bodyPr wrap="square">
                <a:prstTxWarp prst="textNoShape">
                  <a:avLst/>
                </a:prstTxWarp>
                <a:spAutoFit/>
              </a:bodyPr>
              <a:lstStyle/>
              <a:p>
                <a:pPr algn="ctr"/>
                <a:r>
                  <a:rPr lang="en-US" sz="800" dirty="0" smtClean="0">
                    <a:latin typeface="Calibri" charset="0"/>
                  </a:rPr>
                  <a:t>AC plug meter</a:t>
                </a:r>
                <a:endParaRPr lang="en-US" sz="800" dirty="0">
                  <a:latin typeface="Calibri" charset="0"/>
                </a:endParaRPr>
              </a:p>
            </p:txBody>
          </p:sp>
          <p:sp>
            <p:nvSpPr>
              <p:cNvPr id="38" name="TextBox 81"/>
              <p:cNvSpPr txBox="1">
                <a:spLocks noChangeArrowheads="1"/>
              </p:cNvSpPr>
              <p:nvPr/>
            </p:nvSpPr>
            <p:spPr bwMode="auto">
              <a:xfrm>
                <a:off x="371837" y="4574353"/>
                <a:ext cx="783541" cy="215444"/>
              </a:xfrm>
              <a:prstGeom prst="rect">
                <a:avLst/>
              </a:prstGeom>
              <a:noFill/>
              <a:ln w="9525">
                <a:noFill/>
                <a:miter lim="800000"/>
                <a:headEnd/>
                <a:tailEnd/>
              </a:ln>
            </p:spPr>
            <p:txBody>
              <a:bodyPr wrap="square">
                <a:prstTxWarp prst="textNoShape">
                  <a:avLst/>
                </a:prstTxWarp>
                <a:spAutoFit/>
              </a:bodyPr>
              <a:lstStyle/>
              <a:p>
                <a:pPr algn="ctr"/>
                <a:r>
                  <a:rPr lang="en-US" sz="800" dirty="0" smtClean="0">
                    <a:latin typeface="Calibri" charset="0"/>
                  </a:rPr>
                  <a:t>Light switch</a:t>
                </a:r>
                <a:endParaRPr lang="en-US" sz="800" dirty="0">
                  <a:latin typeface="Calibri" charset="0"/>
                </a:endParaRPr>
              </a:p>
            </p:txBody>
          </p:sp>
          <p:pic>
            <p:nvPicPr>
              <p:cNvPr id="40" name="Picture 39"/>
              <p:cNvPicPr>
                <a:picLocks noChangeAspect="1"/>
              </p:cNvPicPr>
              <p:nvPr/>
            </p:nvPicPr>
            <p:blipFill>
              <a:blip r:embed="rId7">
                <a:clrChange>
                  <a:clrFrom>
                    <a:srgbClr val="FFFFFF"/>
                  </a:clrFrom>
                  <a:clrTo>
                    <a:srgbClr val="FFFFFF">
                      <a:alpha val="0"/>
                    </a:srgbClr>
                  </a:clrTo>
                </a:clrChange>
              </a:blip>
              <a:stretch>
                <a:fillRect/>
              </a:stretch>
            </p:blipFill>
            <p:spPr>
              <a:xfrm>
                <a:off x="552155" y="4278790"/>
                <a:ext cx="368657" cy="346537"/>
              </a:xfrm>
              <a:prstGeom prst="rect">
                <a:avLst/>
              </a:prstGeom>
            </p:spPr>
          </p:pic>
          <p:pic>
            <p:nvPicPr>
              <p:cNvPr id="41" name="Picture 40" descr="IMG_6011.png"/>
              <p:cNvPicPr>
                <a:picLocks noChangeAspect="1"/>
              </p:cNvPicPr>
              <p:nvPr/>
            </p:nvPicPr>
            <p:blipFill>
              <a:blip r:embed="rId6"/>
              <a:srcRect/>
              <a:stretch>
                <a:fillRect/>
              </a:stretch>
            </p:blipFill>
            <p:spPr bwMode="auto">
              <a:xfrm>
                <a:off x="732419" y="4473867"/>
                <a:ext cx="201333" cy="175571"/>
              </a:xfrm>
              <a:prstGeom prst="rect">
                <a:avLst/>
              </a:prstGeom>
              <a:noFill/>
              <a:ln w="9525">
                <a:noFill/>
                <a:miter lim="800000"/>
                <a:headEnd/>
                <a:tailEnd/>
              </a:ln>
            </p:spPr>
          </p:pic>
          <p:pic>
            <p:nvPicPr>
              <p:cNvPr id="42" name="Picture 41"/>
              <p:cNvPicPr>
                <a:picLocks noChangeAspect="1"/>
              </p:cNvPicPr>
              <p:nvPr/>
            </p:nvPicPr>
            <p:blipFill>
              <a:blip r:embed="rId8"/>
              <a:stretch>
                <a:fillRect/>
              </a:stretch>
            </p:blipFill>
            <p:spPr>
              <a:xfrm>
                <a:off x="8178800" y="2919405"/>
                <a:ext cx="622300" cy="876406"/>
              </a:xfrm>
              <a:prstGeom prst="rect">
                <a:avLst/>
              </a:prstGeom>
            </p:spPr>
          </p:pic>
          <p:grpSp>
            <p:nvGrpSpPr>
              <p:cNvPr id="43" name="Group 142"/>
              <p:cNvGrpSpPr/>
              <p:nvPr/>
            </p:nvGrpSpPr>
            <p:grpSpPr>
              <a:xfrm>
                <a:off x="4367548" y="2378181"/>
                <a:ext cx="1487516" cy="1456467"/>
                <a:chOff x="3223706" y="1890527"/>
                <a:chExt cx="1055516" cy="1080261"/>
              </a:xfrm>
            </p:grpSpPr>
            <p:pic>
              <p:nvPicPr>
                <p:cNvPr id="44" name="Picture 43"/>
                <p:cNvPicPr>
                  <a:picLocks noChangeAspect="1"/>
                </p:cNvPicPr>
                <p:nvPr/>
              </p:nvPicPr>
              <p:blipFill>
                <a:blip r:embed="rId9">
                  <a:clrChange>
                    <a:clrFrom>
                      <a:srgbClr val="FFFFFF"/>
                    </a:clrFrom>
                    <a:clrTo>
                      <a:srgbClr val="FFFFFF">
                        <a:alpha val="0"/>
                      </a:srgbClr>
                    </a:clrTo>
                  </a:clrChange>
                </a:blip>
                <a:stretch>
                  <a:fillRect/>
                </a:stretch>
              </p:blipFill>
              <p:spPr>
                <a:xfrm>
                  <a:off x="3223706" y="1908546"/>
                  <a:ext cx="956753" cy="956752"/>
                </a:xfrm>
                <a:prstGeom prst="rect">
                  <a:avLst/>
                </a:prstGeom>
              </p:spPr>
            </p:pic>
            <p:sp>
              <p:nvSpPr>
                <p:cNvPr id="45" name="TextBox 68"/>
                <p:cNvSpPr txBox="1">
                  <a:spLocks noChangeArrowheads="1"/>
                </p:cNvSpPr>
                <p:nvPr/>
              </p:nvSpPr>
              <p:spPr bwMode="auto">
                <a:xfrm rot="16200000">
                  <a:off x="2900753" y="2273714"/>
                  <a:ext cx="890051" cy="218393"/>
                </a:xfrm>
                <a:prstGeom prst="rect">
                  <a:avLst/>
                </a:prstGeom>
                <a:noFill/>
                <a:ln w="9525">
                  <a:noFill/>
                  <a:miter lim="800000"/>
                  <a:headEnd/>
                  <a:tailEnd/>
                </a:ln>
              </p:spPr>
              <p:txBody>
                <a:bodyPr wrap="square">
                  <a:prstTxWarp prst="textNoShape">
                    <a:avLst/>
                  </a:prstTxWarp>
                  <a:spAutoFit/>
                </a:bodyPr>
                <a:lstStyle/>
                <a:p>
                  <a:pPr algn="ctr"/>
                  <a:r>
                    <a:rPr lang="en-US" sz="1400" b="1" dirty="0" smtClean="0">
                      <a:latin typeface="Calibri" charset="0"/>
                    </a:rPr>
                    <a:t>Proxy Server</a:t>
                  </a:r>
                  <a:endParaRPr lang="en-US" sz="1400" b="1" dirty="0">
                    <a:latin typeface="Calibri" charset="0"/>
                  </a:endParaRPr>
                </a:p>
              </p:txBody>
            </p:sp>
            <p:sp>
              <p:nvSpPr>
                <p:cNvPr id="46" name="TextBox 68"/>
                <p:cNvSpPr txBox="1">
                  <a:spLocks noChangeArrowheads="1"/>
                </p:cNvSpPr>
                <p:nvPr/>
              </p:nvSpPr>
              <p:spPr bwMode="auto">
                <a:xfrm rot="16200000">
                  <a:off x="3553457" y="2245024"/>
                  <a:ext cx="1080261" cy="371268"/>
                </a:xfrm>
                <a:prstGeom prst="rect">
                  <a:avLst/>
                </a:prstGeom>
                <a:noFill/>
                <a:ln w="9525">
                  <a:noFill/>
                  <a:miter lim="800000"/>
                  <a:headEnd/>
                  <a:tailEnd/>
                </a:ln>
              </p:spPr>
              <p:txBody>
                <a:bodyPr wrap="square">
                  <a:prstTxWarp prst="textNoShape">
                    <a:avLst/>
                  </a:prstTxWarp>
                  <a:spAutoFit/>
                </a:bodyPr>
                <a:lstStyle/>
                <a:p>
                  <a:pPr algn="ctr"/>
                  <a:r>
                    <a:rPr lang="en-US" sz="1400" b="1" dirty="0" smtClean="0">
                      <a:latin typeface="Calibri" charset="0"/>
                    </a:rPr>
                    <a:t>EBHTTP Translation</a:t>
                  </a:r>
                  <a:endParaRPr lang="en-US" sz="1400" b="1" dirty="0">
                    <a:latin typeface="Calibri" charset="0"/>
                  </a:endParaRPr>
                </a:p>
              </p:txBody>
            </p:sp>
          </p:grpSp>
          <p:sp>
            <p:nvSpPr>
              <p:cNvPr id="55" name="TextBox 76"/>
              <p:cNvSpPr txBox="1">
                <a:spLocks noChangeArrowheads="1"/>
              </p:cNvSpPr>
              <p:nvPr/>
            </p:nvSpPr>
            <p:spPr bwMode="auto">
              <a:xfrm>
                <a:off x="1857918" y="3619204"/>
                <a:ext cx="1373913" cy="215444"/>
              </a:xfrm>
              <a:prstGeom prst="rect">
                <a:avLst/>
              </a:prstGeom>
              <a:noFill/>
              <a:ln w="9525">
                <a:noFill/>
                <a:miter lim="800000"/>
                <a:headEnd/>
                <a:tailEnd/>
              </a:ln>
            </p:spPr>
            <p:txBody>
              <a:bodyPr wrap="square">
                <a:prstTxWarp prst="textNoShape">
                  <a:avLst/>
                </a:prstTxWarp>
                <a:spAutoFit/>
              </a:bodyPr>
              <a:lstStyle/>
              <a:p>
                <a:pPr algn="ctr"/>
                <a:r>
                  <a:rPr lang="en-US" sz="800" b="1" dirty="0">
                    <a:latin typeface="Calibri" charset="0"/>
                  </a:rPr>
                  <a:t>Edge Router</a:t>
                </a:r>
              </a:p>
            </p:txBody>
          </p:sp>
          <p:pic>
            <p:nvPicPr>
              <p:cNvPr id="57" name="Picture 45" descr="meraki-mini.jpg"/>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2171106" y="2932382"/>
                <a:ext cx="682816" cy="762688"/>
              </a:xfrm>
              <a:prstGeom prst="rect">
                <a:avLst/>
              </a:prstGeom>
              <a:noFill/>
              <a:ln w="9525">
                <a:noFill/>
                <a:miter lim="800000"/>
                <a:headEnd/>
                <a:tailEnd/>
              </a:ln>
            </p:spPr>
          </p:pic>
          <p:grpSp>
            <p:nvGrpSpPr>
              <p:cNvPr id="62" name="Group 142"/>
              <p:cNvGrpSpPr/>
              <p:nvPr/>
            </p:nvGrpSpPr>
            <p:grpSpPr>
              <a:xfrm>
                <a:off x="4367549" y="4009623"/>
                <a:ext cx="1487515" cy="1456467"/>
                <a:chOff x="3223706" y="1890527"/>
                <a:chExt cx="1055515" cy="1080261"/>
              </a:xfrm>
            </p:grpSpPr>
            <p:pic>
              <p:nvPicPr>
                <p:cNvPr id="63" name="Picture 62"/>
                <p:cNvPicPr>
                  <a:picLocks noChangeAspect="1"/>
                </p:cNvPicPr>
                <p:nvPr/>
              </p:nvPicPr>
              <p:blipFill>
                <a:blip r:embed="rId9">
                  <a:clrChange>
                    <a:clrFrom>
                      <a:srgbClr val="FFFFFF"/>
                    </a:clrFrom>
                    <a:clrTo>
                      <a:srgbClr val="FFFFFF">
                        <a:alpha val="0"/>
                      </a:srgbClr>
                    </a:clrTo>
                  </a:clrChange>
                </a:blip>
                <a:stretch>
                  <a:fillRect/>
                </a:stretch>
              </p:blipFill>
              <p:spPr>
                <a:xfrm>
                  <a:off x="3223706" y="1908546"/>
                  <a:ext cx="956753" cy="956752"/>
                </a:xfrm>
                <a:prstGeom prst="rect">
                  <a:avLst/>
                </a:prstGeom>
              </p:spPr>
            </p:pic>
            <p:sp>
              <p:nvSpPr>
                <p:cNvPr id="64" name="TextBox 68"/>
                <p:cNvSpPr txBox="1">
                  <a:spLocks noChangeArrowheads="1"/>
                </p:cNvSpPr>
                <p:nvPr/>
              </p:nvSpPr>
              <p:spPr bwMode="auto">
                <a:xfrm rot="16200000">
                  <a:off x="2900753" y="2273714"/>
                  <a:ext cx="890051" cy="218393"/>
                </a:xfrm>
                <a:prstGeom prst="rect">
                  <a:avLst/>
                </a:prstGeom>
                <a:noFill/>
                <a:ln w="9525">
                  <a:noFill/>
                  <a:miter lim="800000"/>
                  <a:headEnd/>
                  <a:tailEnd/>
                </a:ln>
              </p:spPr>
              <p:txBody>
                <a:bodyPr wrap="square">
                  <a:prstTxWarp prst="textNoShape">
                    <a:avLst/>
                  </a:prstTxWarp>
                  <a:spAutoFit/>
                </a:bodyPr>
                <a:lstStyle/>
                <a:p>
                  <a:pPr algn="ctr"/>
                  <a:r>
                    <a:rPr lang="en-US" sz="1400" b="1" dirty="0" smtClean="0">
                      <a:latin typeface="Calibri" charset="0"/>
                    </a:rPr>
                    <a:t>Proxy Server</a:t>
                  </a:r>
                  <a:endParaRPr lang="en-US" sz="1400" b="1" dirty="0">
                    <a:latin typeface="Calibri" charset="0"/>
                  </a:endParaRPr>
                </a:p>
              </p:txBody>
            </p:sp>
            <p:sp>
              <p:nvSpPr>
                <p:cNvPr id="65" name="TextBox 68"/>
                <p:cNvSpPr txBox="1">
                  <a:spLocks noChangeArrowheads="1"/>
                </p:cNvSpPr>
                <p:nvPr/>
              </p:nvSpPr>
              <p:spPr bwMode="auto">
                <a:xfrm rot="16200000">
                  <a:off x="3553456" y="2245024"/>
                  <a:ext cx="1080261" cy="371268"/>
                </a:xfrm>
                <a:prstGeom prst="rect">
                  <a:avLst/>
                </a:prstGeom>
                <a:noFill/>
                <a:ln w="9525">
                  <a:noFill/>
                  <a:miter lim="800000"/>
                  <a:headEnd/>
                  <a:tailEnd/>
                </a:ln>
              </p:spPr>
              <p:txBody>
                <a:bodyPr wrap="square">
                  <a:prstTxWarp prst="textNoShape">
                    <a:avLst/>
                  </a:prstTxWarp>
                  <a:spAutoFit/>
                </a:bodyPr>
                <a:lstStyle/>
                <a:p>
                  <a:pPr algn="ctr"/>
                  <a:r>
                    <a:rPr lang="en-US" sz="1400" b="1" dirty="0" smtClean="0">
                      <a:latin typeface="Calibri" charset="0"/>
                    </a:rPr>
                    <a:t>Avro </a:t>
                  </a:r>
                </a:p>
                <a:p>
                  <a:pPr algn="ctr"/>
                  <a:r>
                    <a:rPr lang="en-US" sz="1400" b="1" dirty="0" smtClean="0">
                      <a:latin typeface="Calibri" charset="0"/>
                    </a:rPr>
                    <a:t>Translation</a:t>
                  </a:r>
                  <a:endParaRPr lang="en-US" sz="1400" b="1" dirty="0">
                    <a:latin typeface="Calibri" charset="0"/>
                  </a:endParaRPr>
                </a:p>
              </p:txBody>
            </p:sp>
          </p:grpSp>
          <p:grpSp>
            <p:nvGrpSpPr>
              <p:cNvPr id="66" name="Group 65"/>
              <p:cNvGrpSpPr/>
              <p:nvPr/>
            </p:nvGrpSpPr>
            <p:grpSpPr>
              <a:xfrm rot="20294643">
                <a:off x="6108704" y="4014035"/>
                <a:ext cx="1597154" cy="169888"/>
                <a:chOff x="2420288" y="770235"/>
                <a:chExt cx="5016500" cy="281782"/>
              </a:xfrm>
            </p:grpSpPr>
            <p:cxnSp>
              <p:nvCxnSpPr>
                <p:cNvPr id="67" name="Straight Arrow Connector 66"/>
                <p:cNvCxnSpPr/>
                <p:nvPr/>
              </p:nvCxnSpPr>
              <p:spPr>
                <a:xfrm>
                  <a:off x="2420288" y="770235"/>
                  <a:ext cx="5016500" cy="12700"/>
                </a:xfrm>
                <a:prstGeom prst="straightConnector1">
                  <a:avLst/>
                </a:prstGeom>
                <a:ln w="508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rot="10800000">
                  <a:off x="2421082" y="1050429"/>
                  <a:ext cx="5015706" cy="1588"/>
                </a:xfrm>
                <a:prstGeom prst="straightConnector1">
                  <a:avLst/>
                </a:prstGeom>
                <a:ln w="50800">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69" name="Group 68"/>
              <p:cNvGrpSpPr/>
              <p:nvPr/>
            </p:nvGrpSpPr>
            <p:grpSpPr>
              <a:xfrm rot="20294643">
                <a:off x="2795791" y="3018083"/>
                <a:ext cx="1597154" cy="169888"/>
                <a:chOff x="2420288" y="770235"/>
                <a:chExt cx="5016500" cy="281782"/>
              </a:xfrm>
            </p:grpSpPr>
            <p:cxnSp>
              <p:nvCxnSpPr>
                <p:cNvPr id="70" name="Straight Arrow Connector 69"/>
                <p:cNvCxnSpPr/>
                <p:nvPr/>
              </p:nvCxnSpPr>
              <p:spPr>
                <a:xfrm>
                  <a:off x="2420288" y="770235"/>
                  <a:ext cx="5016500" cy="12700"/>
                </a:xfrm>
                <a:prstGeom prst="straightConnector1">
                  <a:avLst/>
                </a:prstGeom>
                <a:ln w="508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rot="10800000">
                  <a:off x="2421082" y="1050429"/>
                  <a:ext cx="5015706" cy="1588"/>
                </a:xfrm>
                <a:prstGeom prst="straightConnector1">
                  <a:avLst/>
                </a:prstGeom>
                <a:ln w="50800">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grpSp>
      <p:sp>
        <p:nvSpPr>
          <p:cNvPr id="72" name="TextBox 71"/>
          <p:cNvSpPr txBox="1"/>
          <p:nvPr/>
        </p:nvSpPr>
        <p:spPr>
          <a:xfrm>
            <a:off x="732418" y="5466091"/>
            <a:ext cx="8068681" cy="830997"/>
          </a:xfrm>
          <a:prstGeom prst="rect">
            <a:avLst/>
          </a:prstGeom>
          <a:noFill/>
        </p:spPr>
        <p:txBody>
          <a:bodyPr wrap="square" rtlCol="0">
            <a:spAutoFit/>
          </a:bodyPr>
          <a:lstStyle/>
          <a:p>
            <a:r>
              <a:rPr lang="en-US" sz="2400" dirty="0" smtClean="0">
                <a:sym typeface="Wingdings"/>
              </a:rPr>
              <a:t> </a:t>
            </a:r>
            <a:r>
              <a:rPr lang="en-US" sz="2400" dirty="0" smtClean="0"/>
              <a:t>Preserve extensibility and self-describing properties of JSON</a:t>
            </a:r>
          </a:p>
          <a:p>
            <a:r>
              <a:rPr lang="en-US" sz="2400" dirty="0" smtClean="0">
                <a:sym typeface="Wingdings"/>
              </a:rPr>
              <a:t> UDP transport option with stop-and-wait RETX</a:t>
            </a:r>
            <a:endParaRPr lang="en-US" sz="2400" dirty="0" smtClean="0"/>
          </a:p>
        </p:txBody>
      </p:sp>
      <p:sp>
        <p:nvSpPr>
          <p:cNvPr id="76" name="Footer Placeholder 75"/>
          <p:cNvSpPr>
            <a:spLocks noGrp="1"/>
          </p:cNvSpPr>
          <p:nvPr>
            <p:ph type="ftr" sz="quarter" idx="11"/>
          </p:nvPr>
        </p:nvSpPr>
        <p:spPr/>
        <p:txBody>
          <a:bodyPr/>
          <a:lstStyle/>
          <a:p>
            <a:r>
              <a:rPr lang="en-US" smtClean="0"/>
              <a:t>SenSys '10: Zurich, Switzerland</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TextBox 5"/>
          <p:cNvSpPr txBox="1"/>
          <p:nvPr/>
        </p:nvSpPr>
        <p:spPr>
          <a:xfrm>
            <a:off x="736600" y="558800"/>
            <a:ext cx="1481495" cy="584776"/>
          </a:xfrm>
          <a:prstGeom prst="rect">
            <a:avLst/>
          </a:prstGeom>
          <a:noFill/>
        </p:spPr>
        <p:txBody>
          <a:bodyPr wrap="none" rtlCol="0">
            <a:spAutoFit/>
          </a:bodyPr>
          <a:lstStyle/>
          <a:p>
            <a:r>
              <a:rPr lang="en-US" sz="3200" dirty="0" smtClean="0">
                <a:solidFill>
                  <a:schemeClr val="accent2"/>
                </a:solidFill>
              </a:rPr>
              <a:t>EBHTTP</a:t>
            </a:r>
            <a:endParaRPr lang="en-US" sz="3200" dirty="0">
              <a:solidFill>
                <a:schemeClr val="accent2"/>
              </a:solidFill>
            </a:endParaRPr>
          </a:p>
        </p:txBody>
      </p:sp>
      <p:sp>
        <p:nvSpPr>
          <p:cNvPr id="7" name="TextBox 6"/>
          <p:cNvSpPr txBox="1"/>
          <p:nvPr/>
        </p:nvSpPr>
        <p:spPr>
          <a:xfrm>
            <a:off x="6120272" y="558800"/>
            <a:ext cx="2566528" cy="584776"/>
          </a:xfrm>
          <a:prstGeom prst="rect">
            <a:avLst/>
          </a:prstGeom>
          <a:noFill/>
        </p:spPr>
        <p:txBody>
          <a:bodyPr wrap="none" rtlCol="0">
            <a:spAutoFit/>
          </a:bodyPr>
          <a:lstStyle/>
          <a:p>
            <a:r>
              <a:rPr lang="en-US" sz="3200" dirty="0" smtClean="0">
                <a:solidFill>
                  <a:schemeClr val="accent2"/>
                </a:solidFill>
              </a:rPr>
              <a:t>Avro Encoding</a:t>
            </a:r>
            <a:endParaRPr lang="en-US" sz="3200" dirty="0">
              <a:solidFill>
                <a:schemeClr val="accent2"/>
              </a:solidFill>
            </a:endParaRPr>
          </a:p>
        </p:txBody>
      </p:sp>
      <p:sp>
        <p:nvSpPr>
          <p:cNvPr id="8" name="TextBox 7"/>
          <p:cNvSpPr txBox="1"/>
          <p:nvPr/>
        </p:nvSpPr>
        <p:spPr>
          <a:xfrm>
            <a:off x="5173986" y="3414624"/>
            <a:ext cx="3878586" cy="1077218"/>
          </a:xfrm>
          <a:prstGeom prst="rect">
            <a:avLst/>
          </a:prstGeom>
          <a:solidFill>
            <a:schemeClr val="bg2"/>
          </a:solidFill>
        </p:spPr>
        <p:txBody>
          <a:bodyPr wrap="square" rtlCol="0">
            <a:spAutoFit/>
          </a:bodyPr>
          <a:lstStyle/>
          <a:p>
            <a:r>
              <a:rPr lang="en-US" sz="1600" dirty="0" smtClean="0">
                <a:latin typeface="Monaco"/>
                <a:cs typeface="Monaco"/>
              </a:rPr>
              <a:t>GET /.schemas</a:t>
            </a:r>
          </a:p>
          <a:p>
            <a:endParaRPr lang="en-US" sz="1600" dirty="0" smtClean="0">
              <a:latin typeface="Monaco"/>
              <a:cs typeface="Monaco"/>
            </a:endParaRPr>
          </a:p>
          <a:p>
            <a:r>
              <a:rPr lang="en-US" sz="1600" dirty="0" smtClean="0">
                <a:latin typeface="Monaco"/>
                <a:cs typeface="Monaco"/>
              </a:rPr>
              <a:t>HTTP 1.0 200 OK</a:t>
            </a:r>
          </a:p>
          <a:p>
            <a:r>
              <a:rPr lang="en-US" sz="1600" dirty="0" smtClean="0">
                <a:latin typeface="Monaco"/>
                <a:cs typeface="Monaco"/>
              </a:rPr>
              <a:t>Content-encoding: </a:t>
            </a:r>
            <a:r>
              <a:rPr lang="en-US" sz="1600" dirty="0" err="1" smtClean="0">
                <a:latin typeface="Monaco"/>
                <a:cs typeface="Monaco"/>
              </a:rPr>
              <a:t>gzip</a:t>
            </a:r>
            <a:endParaRPr lang="en-US" sz="1600" dirty="0" smtClean="0">
              <a:latin typeface="Monaco"/>
              <a:cs typeface="Monaco"/>
            </a:endParaRPr>
          </a:p>
        </p:txBody>
      </p:sp>
      <p:sp>
        <p:nvSpPr>
          <p:cNvPr id="9" name="TextBox 8"/>
          <p:cNvSpPr txBox="1"/>
          <p:nvPr/>
        </p:nvSpPr>
        <p:spPr>
          <a:xfrm>
            <a:off x="5173986" y="4696361"/>
            <a:ext cx="3878586" cy="1323439"/>
          </a:xfrm>
          <a:prstGeom prst="rect">
            <a:avLst/>
          </a:prstGeom>
          <a:solidFill>
            <a:schemeClr val="bg2"/>
          </a:solidFill>
        </p:spPr>
        <p:txBody>
          <a:bodyPr wrap="none" rtlCol="0">
            <a:spAutoFit/>
          </a:bodyPr>
          <a:lstStyle/>
          <a:p>
            <a:r>
              <a:rPr lang="en-US" sz="1600" dirty="0" smtClean="0">
                <a:latin typeface="Monaco"/>
                <a:cs typeface="Monaco"/>
              </a:rPr>
              <a:t>GET /data/*/*/*/reading</a:t>
            </a:r>
          </a:p>
          <a:p>
            <a:endParaRPr lang="en-US" sz="1600" dirty="0" smtClean="0">
              <a:latin typeface="Monaco"/>
              <a:cs typeface="Monaco"/>
            </a:endParaRPr>
          </a:p>
          <a:p>
            <a:r>
              <a:rPr lang="en-US" sz="1600" dirty="0" smtClean="0">
                <a:latin typeface="Monaco"/>
                <a:cs typeface="Monaco"/>
              </a:rPr>
              <a:t>HTTP 1.0 200 OK</a:t>
            </a:r>
          </a:p>
          <a:p>
            <a:r>
              <a:rPr lang="en-US" sz="1600" dirty="0" smtClean="0">
                <a:latin typeface="Monaco"/>
                <a:cs typeface="Monaco"/>
              </a:rPr>
              <a:t>Content-type: application/</a:t>
            </a:r>
            <a:r>
              <a:rPr lang="en-US" sz="1600" dirty="0" err="1" smtClean="0">
                <a:latin typeface="Monaco"/>
                <a:cs typeface="Monaco"/>
              </a:rPr>
              <a:t>avro</a:t>
            </a:r>
            <a:endParaRPr lang="en-US" sz="1600" dirty="0" smtClean="0">
              <a:latin typeface="Monaco"/>
              <a:cs typeface="Monaco"/>
            </a:endParaRPr>
          </a:p>
          <a:p>
            <a:r>
              <a:rPr lang="en-US" sz="1600" dirty="0" smtClean="0">
                <a:latin typeface="Monaco"/>
                <a:cs typeface="Monaco"/>
              </a:rPr>
              <a:t>X-Avro-Schema: reading</a:t>
            </a:r>
          </a:p>
        </p:txBody>
      </p:sp>
      <p:cxnSp>
        <p:nvCxnSpPr>
          <p:cNvPr id="12" name="Straight Connector 11"/>
          <p:cNvCxnSpPr/>
          <p:nvPr/>
        </p:nvCxnSpPr>
        <p:spPr>
          <a:xfrm rot="16200000" flipH="1">
            <a:off x="2165638" y="3575338"/>
            <a:ext cx="4876224" cy="127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279793" y="1485900"/>
            <a:ext cx="3772779" cy="923330"/>
          </a:xfrm>
          <a:prstGeom prst="rect">
            <a:avLst/>
          </a:prstGeom>
          <a:noFill/>
        </p:spPr>
        <p:txBody>
          <a:bodyPr wrap="square" rtlCol="0">
            <a:spAutoFit/>
          </a:bodyPr>
          <a:lstStyle/>
          <a:p>
            <a:pPr algn="r"/>
            <a:r>
              <a:rPr lang="en-US" dirty="0" smtClean="0"/>
              <a:t>Apache software foundation project for efficient serialization of JSON: documents reference a schema</a:t>
            </a:r>
            <a:endParaRPr lang="en-US" dirty="0"/>
          </a:p>
        </p:txBody>
      </p:sp>
      <p:sp>
        <p:nvSpPr>
          <p:cNvPr id="19" name="TextBox 18"/>
          <p:cNvSpPr txBox="1"/>
          <p:nvPr/>
        </p:nvSpPr>
        <p:spPr>
          <a:xfrm>
            <a:off x="5279793" y="2589431"/>
            <a:ext cx="3772779" cy="646331"/>
          </a:xfrm>
          <a:prstGeom prst="rect">
            <a:avLst/>
          </a:prstGeom>
          <a:noFill/>
        </p:spPr>
        <p:txBody>
          <a:bodyPr wrap="square" rtlCol="0">
            <a:spAutoFit/>
          </a:bodyPr>
          <a:lstStyle/>
          <a:p>
            <a:pPr algn="r"/>
            <a:r>
              <a:rPr lang="en-US" dirty="0" smtClean="0"/>
              <a:t>Additional specification necessary to use it in a </a:t>
            </a:r>
            <a:r>
              <a:rPr lang="en-US" dirty="0" err="1" smtClean="0"/>
              <a:t>RESTful</a:t>
            </a:r>
            <a:r>
              <a:rPr lang="en-US" dirty="0" smtClean="0"/>
              <a:t> way</a:t>
            </a:r>
            <a:endParaRPr lang="en-US" dirty="0"/>
          </a:p>
        </p:txBody>
      </p:sp>
      <p:sp>
        <p:nvSpPr>
          <p:cNvPr id="20" name="TextBox 19"/>
          <p:cNvSpPr txBox="1"/>
          <p:nvPr/>
        </p:nvSpPr>
        <p:spPr>
          <a:xfrm>
            <a:off x="140469" y="1485900"/>
            <a:ext cx="4266432" cy="646331"/>
          </a:xfrm>
          <a:prstGeom prst="rect">
            <a:avLst/>
          </a:prstGeom>
          <a:noFill/>
        </p:spPr>
        <p:txBody>
          <a:bodyPr wrap="square" rtlCol="0">
            <a:spAutoFit/>
          </a:bodyPr>
          <a:lstStyle/>
          <a:p>
            <a:r>
              <a:rPr lang="en-US" dirty="0" smtClean="0"/>
              <a:t>Pack HTTP into a binary message structure: </a:t>
            </a:r>
            <a:r>
              <a:rPr lang="en-US" dirty="0" smtClean="0"/>
              <a:t>TLV encode headers, body</a:t>
            </a:r>
          </a:p>
        </p:txBody>
      </p:sp>
      <p:sp>
        <p:nvSpPr>
          <p:cNvPr id="22" name="TextBox 21"/>
          <p:cNvSpPr txBox="1"/>
          <p:nvPr/>
        </p:nvSpPr>
        <p:spPr>
          <a:xfrm>
            <a:off x="140469" y="2409230"/>
            <a:ext cx="3873500" cy="923330"/>
          </a:xfrm>
          <a:prstGeom prst="rect">
            <a:avLst/>
          </a:prstGeom>
          <a:noFill/>
        </p:spPr>
        <p:txBody>
          <a:bodyPr wrap="square" rtlCol="0">
            <a:spAutoFit/>
          </a:bodyPr>
          <a:lstStyle/>
          <a:p>
            <a:r>
              <a:rPr lang="en-US" dirty="0" smtClean="0"/>
              <a:t>Supports most HTTP features but over connectionless UDP: ideal for 6lowpan data collection networks</a:t>
            </a:r>
            <a:endParaRPr lang="en-US" dirty="0"/>
          </a:p>
        </p:txBody>
      </p:sp>
      <p:sp>
        <p:nvSpPr>
          <p:cNvPr id="23" name="TextBox 22"/>
          <p:cNvSpPr txBox="1"/>
          <p:nvPr/>
        </p:nvSpPr>
        <p:spPr>
          <a:xfrm>
            <a:off x="736600" y="3771612"/>
            <a:ext cx="3803846" cy="584776"/>
          </a:xfrm>
          <a:prstGeom prst="rect">
            <a:avLst/>
          </a:prstGeom>
          <a:noFill/>
        </p:spPr>
        <p:txBody>
          <a:bodyPr wrap="none" rtlCol="0">
            <a:spAutoFit/>
          </a:bodyPr>
          <a:lstStyle/>
          <a:p>
            <a:r>
              <a:rPr lang="en-US" sz="3200" dirty="0" smtClean="0">
                <a:solidFill>
                  <a:schemeClr val="accent2"/>
                </a:solidFill>
              </a:rPr>
              <a:t>drives an architecture</a:t>
            </a:r>
            <a:endParaRPr lang="en-US" sz="3200" dirty="0">
              <a:solidFill>
                <a:schemeClr val="accent2"/>
              </a:solidFill>
            </a:endParaRPr>
          </a:p>
        </p:txBody>
      </p:sp>
      <p:sp>
        <p:nvSpPr>
          <p:cNvPr id="24" name="TextBox 23"/>
          <p:cNvSpPr txBox="1"/>
          <p:nvPr/>
        </p:nvSpPr>
        <p:spPr>
          <a:xfrm>
            <a:off x="140469" y="4696361"/>
            <a:ext cx="4000500" cy="646331"/>
          </a:xfrm>
          <a:prstGeom prst="rect">
            <a:avLst/>
          </a:prstGeom>
          <a:noFill/>
        </p:spPr>
        <p:txBody>
          <a:bodyPr wrap="square" rtlCol="0">
            <a:spAutoFit/>
          </a:bodyPr>
          <a:lstStyle/>
          <a:p>
            <a:r>
              <a:rPr lang="en-US" dirty="0" smtClean="0"/>
              <a:t>Proxies for accessing end-devices needed for scalability, security anyways</a:t>
            </a:r>
            <a:endParaRPr lang="en-US" dirty="0"/>
          </a:p>
        </p:txBody>
      </p:sp>
      <p:sp>
        <p:nvSpPr>
          <p:cNvPr id="25" name="TextBox 24"/>
          <p:cNvSpPr txBox="1"/>
          <p:nvPr/>
        </p:nvSpPr>
        <p:spPr>
          <a:xfrm>
            <a:off x="140469" y="5650468"/>
            <a:ext cx="3528693" cy="369332"/>
          </a:xfrm>
          <a:prstGeom prst="rect">
            <a:avLst/>
          </a:prstGeom>
          <a:noFill/>
        </p:spPr>
        <p:txBody>
          <a:bodyPr wrap="none" rtlCol="0">
            <a:spAutoFit/>
          </a:bodyPr>
          <a:lstStyle/>
          <a:p>
            <a:r>
              <a:rPr lang="en-US" dirty="0" smtClean="0"/>
              <a:t>Makes “end-to-end” possible again</a:t>
            </a:r>
            <a:endParaRPr lang="en-US" dirty="0"/>
          </a:p>
        </p:txBody>
      </p:sp>
      <p:sp>
        <p:nvSpPr>
          <p:cNvPr id="26" name="Down Arrow 25"/>
          <p:cNvSpPr/>
          <p:nvPr/>
        </p:nvSpPr>
        <p:spPr>
          <a:xfrm>
            <a:off x="4831086" y="3756933"/>
            <a:ext cx="317500" cy="1878856"/>
          </a:xfrm>
          <a:prstGeom prst="downArrow">
            <a:avLst/>
          </a:prstGeom>
          <a:gradFill>
            <a:gsLst>
              <a:gs pos="0">
                <a:schemeClr val="accent2">
                  <a:lumMod val="75000"/>
                </a:schemeClr>
              </a:gs>
              <a:gs pos="100000">
                <a:schemeClr val="accent2">
                  <a:lumMod val="60000"/>
                  <a:lumOff val="4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Footer Placeholder 26"/>
          <p:cNvSpPr>
            <a:spLocks noGrp="1"/>
          </p:cNvSpPr>
          <p:nvPr>
            <p:ph type="ftr" sz="quarter" idx="11"/>
          </p:nvPr>
        </p:nvSpPr>
        <p:spPr/>
        <p:txBody>
          <a:bodyPr/>
          <a:lstStyle/>
          <a:p>
            <a:r>
              <a:rPr lang="en-US" smtClean="0"/>
              <a:t>SenSys '10: Zurich, Switzerland</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5" name="Rounded Rectangle 164"/>
          <p:cNvSpPr/>
          <p:nvPr/>
        </p:nvSpPr>
        <p:spPr>
          <a:xfrm>
            <a:off x="571580" y="2110662"/>
            <a:ext cx="8017310" cy="4595991"/>
          </a:xfrm>
          <a:prstGeom prst="roundRect">
            <a:avLst/>
          </a:prstGeom>
          <a:gradFill>
            <a:gsLst>
              <a:gs pos="0">
                <a:schemeClr val="accent2">
                  <a:lumMod val="40000"/>
                  <a:lumOff val="60000"/>
                </a:schemeClr>
              </a:gs>
              <a:gs pos="100000">
                <a:schemeClr val="accent2">
                  <a:lumMod val="60000"/>
                  <a:lumOff val="4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533400" y="571212"/>
            <a:ext cx="4020452" cy="584776"/>
          </a:xfrm>
          <a:prstGeom prst="rect">
            <a:avLst/>
          </a:prstGeom>
          <a:noFill/>
        </p:spPr>
        <p:txBody>
          <a:bodyPr wrap="none" rtlCol="0">
            <a:spAutoFit/>
          </a:bodyPr>
          <a:lstStyle/>
          <a:p>
            <a:r>
              <a:rPr lang="en-US" sz="3200" dirty="0" smtClean="0">
                <a:solidFill>
                  <a:srgbClr val="C0504D"/>
                </a:solidFill>
              </a:rPr>
              <a:t>That’s it: keep it simple</a:t>
            </a:r>
            <a:endParaRPr lang="en-US" sz="3200" dirty="0">
              <a:solidFill>
                <a:srgbClr val="C0504D"/>
              </a:solidFill>
            </a:endParaRPr>
          </a:p>
        </p:txBody>
      </p:sp>
      <p:sp>
        <p:nvSpPr>
          <p:cNvPr id="12" name="TextBox 11"/>
          <p:cNvSpPr txBox="1"/>
          <p:nvPr/>
        </p:nvSpPr>
        <p:spPr>
          <a:xfrm>
            <a:off x="504390" y="97592"/>
            <a:ext cx="7454900" cy="1938992"/>
          </a:xfrm>
          <a:prstGeom prst="rect">
            <a:avLst/>
          </a:prstGeom>
          <a:noFill/>
        </p:spPr>
        <p:txBody>
          <a:bodyPr wrap="square" rtlCol="0">
            <a:spAutoFit/>
          </a:bodyPr>
          <a:lstStyle/>
          <a:p>
            <a:pPr algn="r"/>
            <a:r>
              <a:rPr lang="en-US" sz="2400" b="1" i="1" dirty="0" smtClean="0"/>
              <a:t>no...</a:t>
            </a:r>
          </a:p>
          <a:p>
            <a:pPr algn="r"/>
            <a:r>
              <a:rPr lang="en-US" sz="2400" dirty="0" smtClean="0"/>
              <a:t>  “external” metadata</a:t>
            </a:r>
          </a:p>
          <a:p>
            <a:pPr algn="r"/>
            <a:r>
              <a:rPr lang="en-US" sz="2400" dirty="0" smtClean="0"/>
              <a:t>data repository</a:t>
            </a:r>
          </a:p>
          <a:p>
            <a:pPr algn="r"/>
            <a:r>
              <a:rPr lang="en-US" sz="2400" dirty="0" smtClean="0"/>
              <a:t>credentials database</a:t>
            </a:r>
          </a:p>
          <a:p>
            <a:pPr algn="r"/>
            <a:r>
              <a:rPr lang="en-US" sz="2400" dirty="0" smtClean="0"/>
              <a:t>...</a:t>
            </a:r>
            <a:r>
              <a:rPr lang="en-US" sz="2400" i="1" dirty="0" smtClean="0"/>
              <a:t>anything not an instrument property</a:t>
            </a:r>
            <a:r>
              <a:rPr lang="en-US" sz="2400" dirty="0" smtClean="0"/>
              <a:t> </a:t>
            </a:r>
            <a:endParaRPr lang="en-US" sz="2400" dirty="0"/>
          </a:p>
        </p:txBody>
      </p:sp>
      <p:grpSp>
        <p:nvGrpSpPr>
          <p:cNvPr id="169" name="Group 168"/>
          <p:cNvGrpSpPr/>
          <p:nvPr/>
        </p:nvGrpSpPr>
        <p:grpSpPr>
          <a:xfrm>
            <a:off x="6006987" y="2336026"/>
            <a:ext cx="2313509" cy="4063625"/>
            <a:chOff x="6006987" y="2336026"/>
            <a:chExt cx="2313509" cy="4063625"/>
          </a:xfrm>
        </p:grpSpPr>
        <p:sp>
          <p:nvSpPr>
            <p:cNvPr id="90" name="Left-Right Arrow 89"/>
            <p:cNvSpPr>
              <a:spLocks noChangeArrowheads="1"/>
            </p:cNvSpPr>
            <p:nvPr/>
          </p:nvSpPr>
          <p:spPr bwMode="auto">
            <a:xfrm rot="3600000">
              <a:off x="5800092" y="5154994"/>
              <a:ext cx="698829" cy="134503"/>
            </a:xfrm>
            <a:prstGeom prst="leftRightArrow">
              <a:avLst>
                <a:gd name="adj1" fmla="val 50000"/>
                <a:gd name="adj2" fmla="val 50081"/>
              </a:avLst>
            </a:prstGeom>
            <a:ln>
              <a:headEnd/>
              <a:tailEnd/>
            </a:ln>
          </p:spPr>
          <p:style>
            <a:lnRef idx="2">
              <a:schemeClr val="accent1"/>
            </a:lnRef>
            <a:fillRef idx="1">
              <a:schemeClr val="lt1"/>
            </a:fillRef>
            <a:effectRef idx="0">
              <a:schemeClr val="accent1"/>
            </a:effectRef>
            <a:fontRef idx="minor">
              <a:schemeClr val="dk1"/>
            </a:fontRef>
          </p:style>
          <p:txBody>
            <a:bodyPr anchor="ctr">
              <a:prstTxWarp prst="textNoShape">
                <a:avLst/>
              </a:prstTxWarp>
            </a:bodyPr>
            <a:lstStyle/>
            <a:p>
              <a:pPr algn="ctr" defTabSz="1881012" fontAlgn="auto">
                <a:spcBef>
                  <a:spcPts val="0"/>
                </a:spcBef>
                <a:spcAft>
                  <a:spcPts val="0"/>
                </a:spcAft>
                <a:defRPr/>
              </a:pPr>
              <a:endParaRPr lang="en-US" sz="800" dirty="0" smtClean="0">
                <a:solidFill>
                  <a:schemeClr val="lt1"/>
                </a:solidFill>
                <a:latin typeface="+mn-lt"/>
              </a:endParaRPr>
            </a:p>
            <a:p>
              <a:pPr algn="ctr" defTabSz="1881012" fontAlgn="auto">
                <a:spcBef>
                  <a:spcPts val="0"/>
                </a:spcBef>
                <a:spcAft>
                  <a:spcPts val="0"/>
                </a:spcAft>
                <a:defRPr/>
              </a:pPr>
              <a:r>
                <a:rPr lang="en-US" sz="800" dirty="0" smtClean="0">
                  <a:solidFill>
                    <a:schemeClr val="lt1"/>
                  </a:solidFill>
                </a:rPr>
                <a:t/>
              </a:r>
            </a:p>
            <a:p>
              <a:pPr algn="ctr" defTabSz="1881012" fontAlgn="auto">
                <a:spcBef>
                  <a:spcPts val="0"/>
                </a:spcBef>
                <a:spcAft>
                  <a:spcPts val="0"/>
                </a:spcAft>
                <a:defRPr/>
              </a:pPr>
              <a:r>
                <a:rPr lang="en-US" sz="800" dirty="0">
                  <a:solidFill>
                    <a:schemeClr val="lt1"/>
                  </a:solidFill>
                  <a:latin typeface="+mn-lt"/>
                </a:rPr>
                <a:t/>
              </a:r>
              <a:endParaRPr lang="en-US" sz="800" dirty="0">
                <a:solidFill>
                  <a:schemeClr val="lt1"/>
                </a:solidFill>
                <a:latin typeface="+mn-lt"/>
              </a:endParaRPr>
            </a:p>
          </p:txBody>
        </p:sp>
        <p:sp>
          <p:nvSpPr>
            <p:cNvPr id="91" name="Left-Right Arrow 90"/>
            <p:cNvSpPr>
              <a:spLocks noChangeArrowheads="1"/>
            </p:cNvSpPr>
            <p:nvPr/>
          </p:nvSpPr>
          <p:spPr bwMode="auto">
            <a:xfrm rot="1639878">
              <a:off x="6368628" y="4685898"/>
              <a:ext cx="777761" cy="136713"/>
            </a:xfrm>
            <a:prstGeom prst="leftRightArrow">
              <a:avLst>
                <a:gd name="adj1" fmla="val 50000"/>
                <a:gd name="adj2" fmla="val 50081"/>
              </a:avLst>
            </a:prstGeom>
            <a:ln>
              <a:headEnd/>
              <a:tailEnd/>
            </a:ln>
          </p:spPr>
          <p:style>
            <a:lnRef idx="2">
              <a:schemeClr val="accent1"/>
            </a:lnRef>
            <a:fillRef idx="1">
              <a:schemeClr val="lt1"/>
            </a:fillRef>
            <a:effectRef idx="0">
              <a:schemeClr val="accent1"/>
            </a:effectRef>
            <a:fontRef idx="minor">
              <a:schemeClr val="dk1"/>
            </a:fontRef>
          </p:style>
          <p:txBody>
            <a:bodyPr anchor="ctr">
              <a:prstTxWarp prst="textNoShape">
                <a:avLst/>
              </a:prstTxWarp>
            </a:bodyPr>
            <a:lstStyle/>
            <a:p>
              <a:pPr algn="ctr" defTabSz="1881012" fontAlgn="auto">
                <a:spcBef>
                  <a:spcPts val="0"/>
                </a:spcBef>
                <a:spcAft>
                  <a:spcPts val="0"/>
                </a:spcAft>
                <a:defRPr/>
              </a:pPr>
              <a:endParaRPr lang="en-US" sz="800" dirty="0">
                <a:solidFill>
                  <a:schemeClr val="lt1"/>
                </a:solidFill>
                <a:latin typeface="+mn-lt"/>
              </a:endParaRPr>
            </a:p>
          </p:txBody>
        </p:sp>
        <p:sp>
          <p:nvSpPr>
            <p:cNvPr id="92" name="Left-Right Arrow 91"/>
            <p:cNvSpPr>
              <a:spLocks noChangeArrowheads="1"/>
            </p:cNvSpPr>
            <p:nvPr/>
          </p:nvSpPr>
          <p:spPr bwMode="auto">
            <a:xfrm rot="20855731">
              <a:off x="6498381" y="4003364"/>
              <a:ext cx="998374" cy="147877"/>
            </a:xfrm>
            <a:prstGeom prst="leftRightArrow">
              <a:avLst>
                <a:gd name="adj1" fmla="val 50000"/>
                <a:gd name="adj2" fmla="val 50081"/>
              </a:avLst>
            </a:prstGeom>
            <a:ln>
              <a:headEnd/>
              <a:tailEnd/>
            </a:ln>
          </p:spPr>
          <p:style>
            <a:lnRef idx="2">
              <a:schemeClr val="accent1"/>
            </a:lnRef>
            <a:fillRef idx="1">
              <a:schemeClr val="lt1"/>
            </a:fillRef>
            <a:effectRef idx="0">
              <a:schemeClr val="accent1"/>
            </a:effectRef>
            <a:fontRef idx="minor">
              <a:schemeClr val="dk1"/>
            </a:fontRef>
          </p:style>
          <p:txBody>
            <a:bodyPr anchor="ctr">
              <a:prstTxWarp prst="textNoShape">
                <a:avLst/>
              </a:prstTxWarp>
            </a:bodyPr>
            <a:lstStyle/>
            <a:p>
              <a:pPr algn="ctr" defTabSz="1881012" fontAlgn="auto">
                <a:spcBef>
                  <a:spcPts val="0"/>
                </a:spcBef>
                <a:spcAft>
                  <a:spcPts val="0"/>
                </a:spcAft>
                <a:defRPr/>
              </a:pPr>
              <a:endParaRPr lang="en-US" sz="800" dirty="0">
                <a:solidFill>
                  <a:schemeClr val="lt1"/>
                </a:solidFill>
                <a:latin typeface="+mn-lt"/>
              </a:endParaRPr>
            </a:p>
          </p:txBody>
        </p:sp>
        <p:sp>
          <p:nvSpPr>
            <p:cNvPr id="93" name="Left-Right Arrow 92"/>
            <p:cNvSpPr>
              <a:spLocks noChangeArrowheads="1"/>
            </p:cNvSpPr>
            <p:nvPr/>
          </p:nvSpPr>
          <p:spPr bwMode="auto">
            <a:xfrm rot="18565378">
              <a:off x="6276486" y="3598637"/>
              <a:ext cx="532583" cy="139752"/>
            </a:xfrm>
            <a:prstGeom prst="leftRightArrow">
              <a:avLst>
                <a:gd name="adj1" fmla="val 50000"/>
                <a:gd name="adj2" fmla="val 50081"/>
              </a:avLst>
            </a:prstGeom>
            <a:ln>
              <a:headEnd/>
              <a:tailEnd/>
            </a:ln>
          </p:spPr>
          <p:style>
            <a:lnRef idx="2">
              <a:schemeClr val="accent1"/>
            </a:lnRef>
            <a:fillRef idx="1">
              <a:schemeClr val="lt1"/>
            </a:fillRef>
            <a:effectRef idx="0">
              <a:schemeClr val="accent1"/>
            </a:effectRef>
            <a:fontRef idx="minor">
              <a:schemeClr val="dk1"/>
            </a:fontRef>
          </p:style>
          <p:txBody>
            <a:bodyPr anchor="ctr">
              <a:prstTxWarp prst="textNoShape">
                <a:avLst/>
              </a:prstTxWarp>
            </a:bodyPr>
            <a:lstStyle/>
            <a:p>
              <a:pPr algn="ctr" defTabSz="1881012" fontAlgn="auto">
                <a:spcBef>
                  <a:spcPts val="0"/>
                </a:spcBef>
                <a:spcAft>
                  <a:spcPts val="0"/>
                </a:spcAft>
                <a:defRPr/>
              </a:pPr>
              <a:endParaRPr lang="en-US" sz="800" dirty="0">
                <a:solidFill>
                  <a:schemeClr val="lt1"/>
                </a:solidFill>
                <a:latin typeface="+mn-lt"/>
              </a:endParaRPr>
            </a:p>
          </p:txBody>
        </p:sp>
        <p:grpSp>
          <p:nvGrpSpPr>
            <p:cNvPr id="168" name="Group 167"/>
            <p:cNvGrpSpPr/>
            <p:nvPr/>
          </p:nvGrpSpPr>
          <p:grpSpPr>
            <a:xfrm>
              <a:off x="6006987" y="2336026"/>
              <a:ext cx="2313509" cy="3770394"/>
              <a:chOff x="6006987" y="2336026"/>
              <a:chExt cx="2313509" cy="3770394"/>
            </a:xfrm>
          </p:grpSpPr>
          <p:sp>
            <p:nvSpPr>
              <p:cNvPr id="89" name="TextBox 68"/>
              <p:cNvSpPr txBox="1">
                <a:spLocks noChangeArrowheads="1"/>
              </p:cNvSpPr>
              <p:nvPr/>
            </p:nvSpPr>
            <p:spPr bwMode="auto">
              <a:xfrm>
                <a:off x="6006987" y="3178612"/>
                <a:ext cx="1517749" cy="276999"/>
              </a:xfrm>
              <a:prstGeom prst="rect">
                <a:avLst/>
              </a:prstGeom>
              <a:noFill/>
              <a:ln w="9525">
                <a:noFill/>
                <a:miter lim="800000"/>
                <a:headEnd/>
                <a:tailEnd/>
              </a:ln>
            </p:spPr>
            <p:txBody>
              <a:bodyPr wrap="square">
                <a:prstTxWarp prst="textNoShape">
                  <a:avLst/>
                </a:prstTxWarp>
                <a:spAutoFit/>
              </a:bodyPr>
              <a:lstStyle/>
              <a:p>
                <a:pPr algn="ctr"/>
                <a:r>
                  <a:rPr lang="en-US" sz="1200" dirty="0" smtClean="0">
                    <a:latin typeface="Calibri" charset="0"/>
                  </a:rPr>
                  <a:t>Google PowerMeter</a:t>
                </a:r>
                <a:endParaRPr lang="en-US" sz="1200" dirty="0">
                  <a:latin typeface="Calibri" charset="0"/>
                </a:endParaRPr>
              </a:p>
            </p:txBody>
          </p:sp>
          <p:grpSp>
            <p:nvGrpSpPr>
              <p:cNvPr id="167" name="Group 166"/>
              <p:cNvGrpSpPr/>
              <p:nvPr/>
            </p:nvGrpSpPr>
            <p:grpSpPr>
              <a:xfrm>
                <a:off x="6380655" y="2336026"/>
                <a:ext cx="1939841" cy="3770394"/>
                <a:chOff x="6380655" y="2336026"/>
                <a:chExt cx="1939841" cy="3770394"/>
              </a:xfrm>
            </p:grpSpPr>
            <p:pic>
              <p:nvPicPr>
                <p:cNvPr id="85" name="Picture 84"/>
                <p:cNvPicPr>
                  <a:picLocks noChangeAspect="1"/>
                </p:cNvPicPr>
                <p:nvPr/>
              </p:nvPicPr>
              <p:blipFill>
                <a:blip r:embed="rId3"/>
                <a:stretch>
                  <a:fillRect/>
                </a:stretch>
              </p:blipFill>
              <p:spPr>
                <a:xfrm>
                  <a:off x="7470504" y="3385195"/>
                  <a:ext cx="625211" cy="1023463"/>
                </a:xfrm>
                <a:prstGeom prst="rect">
                  <a:avLst/>
                </a:prstGeom>
              </p:spPr>
            </p:pic>
            <p:sp>
              <p:nvSpPr>
                <p:cNvPr id="86" name="TextBox 68"/>
                <p:cNvSpPr txBox="1">
                  <a:spLocks noChangeArrowheads="1"/>
                </p:cNvSpPr>
                <p:nvPr/>
              </p:nvSpPr>
              <p:spPr bwMode="auto">
                <a:xfrm>
                  <a:off x="7097236" y="4408658"/>
                  <a:ext cx="1186134" cy="276999"/>
                </a:xfrm>
                <a:prstGeom prst="rect">
                  <a:avLst/>
                </a:prstGeom>
                <a:noFill/>
                <a:ln w="9525">
                  <a:noFill/>
                  <a:miter lim="800000"/>
                  <a:headEnd/>
                  <a:tailEnd/>
                </a:ln>
              </p:spPr>
              <p:txBody>
                <a:bodyPr wrap="square">
                  <a:prstTxWarp prst="textNoShape">
                    <a:avLst/>
                  </a:prstTxWarp>
                  <a:spAutoFit/>
                </a:bodyPr>
                <a:lstStyle/>
                <a:p>
                  <a:pPr algn="ctr"/>
                  <a:r>
                    <a:rPr lang="en-US" sz="1200" dirty="0" smtClean="0">
                      <a:latin typeface="Calibri" charset="0"/>
                    </a:rPr>
                    <a:t>Cell phone</a:t>
                  </a:r>
                  <a:endParaRPr lang="en-US" sz="1200" dirty="0">
                    <a:latin typeface="Calibri" charset="0"/>
                  </a:endParaRPr>
                </a:p>
              </p:txBody>
            </p:sp>
            <p:sp>
              <p:nvSpPr>
                <p:cNvPr id="87" name="Can 86"/>
                <p:cNvSpPr/>
                <p:nvPr/>
              </p:nvSpPr>
              <p:spPr>
                <a:xfrm>
                  <a:off x="6380655" y="5558473"/>
                  <a:ext cx="491662" cy="547947"/>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pic>
              <p:nvPicPr>
                <p:cNvPr id="88" name="Picture 87"/>
                <p:cNvPicPr>
                  <a:picLocks noChangeAspect="1"/>
                </p:cNvPicPr>
                <p:nvPr/>
              </p:nvPicPr>
              <p:blipFill>
                <a:blip r:embed="rId4"/>
                <a:stretch>
                  <a:fillRect/>
                </a:stretch>
              </p:blipFill>
              <p:spPr>
                <a:xfrm>
                  <a:off x="6393620" y="2336026"/>
                  <a:ext cx="837148" cy="827062"/>
                </a:xfrm>
                <a:prstGeom prst="rect">
                  <a:avLst/>
                </a:prstGeom>
                <a:ln>
                  <a:solidFill>
                    <a:srgbClr val="000000"/>
                  </a:solidFill>
                </a:ln>
              </p:spPr>
            </p:pic>
            <p:pic>
              <p:nvPicPr>
                <p:cNvPr id="94" name="Picture 93"/>
                <p:cNvPicPr>
                  <a:picLocks noChangeAspect="1"/>
                </p:cNvPicPr>
                <p:nvPr/>
              </p:nvPicPr>
              <p:blipFill>
                <a:blip r:embed="rId5"/>
                <a:stretch>
                  <a:fillRect/>
                </a:stretch>
              </p:blipFill>
              <p:spPr>
                <a:xfrm>
                  <a:off x="7205366" y="4894036"/>
                  <a:ext cx="976849" cy="757573"/>
                </a:xfrm>
                <a:prstGeom prst="rect">
                  <a:avLst/>
                </a:prstGeom>
                <a:ln>
                  <a:solidFill>
                    <a:schemeClr val="tx1"/>
                  </a:solidFill>
                </a:ln>
              </p:spPr>
            </p:pic>
            <p:sp>
              <p:nvSpPr>
                <p:cNvPr id="95" name="TextBox 68"/>
                <p:cNvSpPr txBox="1">
                  <a:spLocks noChangeArrowheads="1"/>
                </p:cNvSpPr>
                <p:nvPr/>
              </p:nvSpPr>
              <p:spPr bwMode="auto">
                <a:xfrm>
                  <a:off x="7134362" y="5643143"/>
                  <a:ext cx="1186134" cy="276999"/>
                </a:xfrm>
                <a:prstGeom prst="rect">
                  <a:avLst/>
                </a:prstGeom>
                <a:noFill/>
                <a:ln w="9525">
                  <a:noFill/>
                  <a:miter lim="800000"/>
                  <a:headEnd/>
                  <a:tailEnd/>
                </a:ln>
              </p:spPr>
              <p:txBody>
                <a:bodyPr wrap="square">
                  <a:prstTxWarp prst="textNoShape">
                    <a:avLst/>
                  </a:prstTxWarp>
                  <a:spAutoFit/>
                </a:bodyPr>
                <a:lstStyle/>
                <a:p>
                  <a:pPr algn="ctr"/>
                  <a:r>
                    <a:rPr lang="en-US" sz="1200" dirty="0" err="1" smtClean="0">
                      <a:latin typeface="Calibri" charset="0"/>
                    </a:rPr>
                    <a:t>EveryBuilding</a:t>
                  </a:r>
                  <a:endParaRPr lang="en-US" sz="1200" dirty="0">
                    <a:latin typeface="Calibri" charset="0"/>
                  </a:endParaRPr>
                </a:p>
              </p:txBody>
            </p:sp>
          </p:grpSp>
        </p:grpSp>
        <p:sp>
          <p:nvSpPr>
            <p:cNvPr id="96" name="TextBox 68"/>
            <p:cNvSpPr txBox="1">
              <a:spLocks noChangeArrowheads="1"/>
            </p:cNvSpPr>
            <p:nvPr/>
          </p:nvSpPr>
          <p:spPr bwMode="auto">
            <a:xfrm>
              <a:off x="6044634" y="6122652"/>
              <a:ext cx="1186134" cy="276999"/>
            </a:xfrm>
            <a:prstGeom prst="rect">
              <a:avLst/>
            </a:prstGeom>
            <a:noFill/>
            <a:ln w="9525">
              <a:noFill/>
              <a:miter lim="800000"/>
              <a:headEnd/>
              <a:tailEnd/>
            </a:ln>
          </p:spPr>
          <p:txBody>
            <a:bodyPr wrap="square">
              <a:prstTxWarp prst="textNoShape">
                <a:avLst/>
              </a:prstTxWarp>
              <a:spAutoFit/>
            </a:bodyPr>
            <a:lstStyle/>
            <a:p>
              <a:pPr algn="ctr"/>
              <a:r>
                <a:rPr lang="en-US" sz="1200" dirty="0" smtClean="0">
                  <a:latin typeface="Calibri" charset="0"/>
                </a:rPr>
                <a:t>Database</a:t>
              </a:r>
              <a:endParaRPr lang="en-US" sz="1200" dirty="0">
                <a:latin typeface="Calibri" charset="0"/>
              </a:endParaRPr>
            </a:p>
          </p:txBody>
        </p:sp>
      </p:grpSp>
      <p:grpSp>
        <p:nvGrpSpPr>
          <p:cNvPr id="166" name="Group 165"/>
          <p:cNvGrpSpPr/>
          <p:nvPr/>
        </p:nvGrpSpPr>
        <p:grpSpPr>
          <a:xfrm>
            <a:off x="1016000" y="2403442"/>
            <a:ext cx="2801275" cy="4099606"/>
            <a:chOff x="1016000" y="2403442"/>
            <a:chExt cx="2801275" cy="4099606"/>
          </a:xfrm>
        </p:grpSpPr>
        <p:sp>
          <p:nvSpPr>
            <p:cNvPr id="98" name="Oval 97"/>
            <p:cNvSpPr/>
            <p:nvPr/>
          </p:nvSpPr>
          <p:spPr>
            <a:xfrm>
              <a:off x="1434367" y="4408658"/>
              <a:ext cx="2095684" cy="2094390"/>
            </a:xfrm>
            <a:prstGeom prst="ellipse">
              <a:avLst/>
            </a:prstGeom>
            <a:noFill/>
            <a:ln w="38100" cap="flat" cmpd="sng" algn="ctr">
              <a:solidFill>
                <a:schemeClr val="tx2"/>
              </a:solidFill>
              <a:prstDash val="dot"/>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wrap="none" anchor="ctr"/>
            <a:lstStyle/>
            <a:p>
              <a:pPr algn="ctr" defTabSz="1881012" fontAlgn="auto">
                <a:spcBef>
                  <a:spcPts val="0"/>
                </a:spcBef>
                <a:spcAft>
                  <a:spcPts val="0"/>
                </a:spcAft>
                <a:defRPr/>
              </a:pPr>
              <a:r>
                <a:rPr lang="en-US" sz="1000" dirty="0">
                  <a:solidFill>
                    <a:schemeClr val="tx1"/>
                  </a:solidFill>
                </a:rPr>
                <a:t>IPv6 / 6LowPAN</a:t>
              </a:r>
              <a:br>
                <a:rPr lang="en-US" sz="1000" dirty="0">
                  <a:solidFill>
                    <a:schemeClr val="tx1"/>
                  </a:solidFill>
                </a:rPr>
              </a:br>
              <a:r>
                <a:rPr lang="en-US" sz="1000" dirty="0">
                  <a:solidFill>
                    <a:schemeClr val="tx1"/>
                  </a:solidFill>
                </a:rPr>
                <a:t>Wireless Mesh Network</a:t>
              </a:r>
            </a:p>
          </p:txBody>
        </p:sp>
        <p:pic>
          <p:nvPicPr>
            <p:cNvPr id="99" name="Picture 69"/>
            <p:cNvPicPr>
              <a:picLocks noChangeAspect="1"/>
            </p:cNvPicPr>
            <p:nvPr/>
          </p:nvPicPr>
          <p:blipFill>
            <a:blip r:embed="rId6">
              <a:clrChange>
                <a:clrFrom>
                  <a:srgbClr val="FFFFFF"/>
                </a:clrFrom>
                <a:clrTo>
                  <a:srgbClr val="FFFFFF">
                    <a:alpha val="0"/>
                  </a:srgbClr>
                </a:clrTo>
              </a:clrChange>
            </a:blip>
            <a:srcRect/>
            <a:stretch>
              <a:fillRect/>
            </a:stretch>
          </p:blipFill>
          <p:spPr bwMode="auto">
            <a:xfrm>
              <a:off x="1295547" y="4864138"/>
              <a:ext cx="362234" cy="362213"/>
            </a:xfrm>
            <a:prstGeom prst="rect">
              <a:avLst/>
            </a:prstGeom>
            <a:noFill/>
            <a:ln w="9525">
              <a:noFill/>
              <a:miter lim="800000"/>
              <a:headEnd/>
              <a:tailEnd/>
            </a:ln>
          </p:spPr>
        </p:pic>
        <p:pic>
          <p:nvPicPr>
            <p:cNvPr id="100" name="Picture 40" descr="IMG_6011.png"/>
            <p:cNvPicPr>
              <a:picLocks noChangeAspect="1"/>
            </p:cNvPicPr>
            <p:nvPr/>
          </p:nvPicPr>
          <p:blipFill>
            <a:blip r:embed="rId7"/>
            <a:srcRect/>
            <a:stretch>
              <a:fillRect/>
            </a:stretch>
          </p:blipFill>
          <p:spPr bwMode="auto">
            <a:xfrm>
              <a:off x="1640749" y="6072367"/>
              <a:ext cx="391931" cy="341781"/>
            </a:xfrm>
            <a:prstGeom prst="rect">
              <a:avLst/>
            </a:prstGeom>
            <a:noFill/>
            <a:ln w="9525">
              <a:noFill/>
              <a:miter lim="800000"/>
              <a:headEnd/>
              <a:tailEnd/>
            </a:ln>
          </p:spPr>
        </p:pic>
        <p:pic>
          <p:nvPicPr>
            <p:cNvPr id="101" name="Picture 86"/>
            <p:cNvPicPr>
              <a:picLocks noChangeAspect="1"/>
            </p:cNvPicPr>
            <p:nvPr/>
          </p:nvPicPr>
          <p:blipFill>
            <a:blip r:embed="rId8">
              <a:clrChange>
                <a:clrFrom>
                  <a:srgbClr val="FFFFFF"/>
                </a:clrFrom>
                <a:clrTo>
                  <a:srgbClr val="FFFFFF">
                    <a:alpha val="0"/>
                  </a:srgbClr>
                </a:clrTo>
              </a:clrChange>
            </a:blip>
            <a:srcRect/>
            <a:stretch>
              <a:fillRect/>
            </a:stretch>
          </p:blipFill>
          <p:spPr bwMode="auto">
            <a:xfrm>
              <a:off x="3100401" y="5938183"/>
              <a:ext cx="580020" cy="371186"/>
            </a:xfrm>
            <a:prstGeom prst="rect">
              <a:avLst/>
            </a:prstGeom>
            <a:noFill/>
            <a:ln w="9525">
              <a:noFill/>
              <a:miter lim="800000"/>
              <a:headEnd/>
              <a:tailEnd/>
            </a:ln>
          </p:spPr>
        </p:pic>
        <p:pic>
          <p:nvPicPr>
            <p:cNvPr id="102" name="Picture 80" descr="IMG_6011.png"/>
            <p:cNvPicPr>
              <a:picLocks noChangeAspect="1"/>
            </p:cNvPicPr>
            <p:nvPr/>
          </p:nvPicPr>
          <p:blipFill>
            <a:blip r:embed="rId7"/>
            <a:srcRect/>
            <a:stretch>
              <a:fillRect/>
            </a:stretch>
          </p:blipFill>
          <p:spPr bwMode="auto">
            <a:xfrm>
              <a:off x="3260340" y="4791427"/>
              <a:ext cx="391931" cy="341781"/>
            </a:xfrm>
            <a:prstGeom prst="rect">
              <a:avLst/>
            </a:prstGeom>
            <a:noFill/>
            <a:ln w="9525">
              <a:noFill/>
              <a:miter lim="800000"/>
              <a:headEnd/>
              <a:tailEnd/>
            </a:ln>
          </p:spPr>
        </p:pic>
        <p:sp>
          <p:nvSpPr>
            <p:cNvPr id="103" name="Rectangle 102"/>
            <p:cNvSpPr/>
            <p:nvPr/>
          </p:nvSpPr>
          <p:spPr>
            <a:xfrm>
              <a:off x="1016000" y="4537510"/>
              <a:ext cx="736599" cy="230889"/>
            </a:xfrm>
            <a:prstGeom prst="rect">
              <a:avLst/>
            </a:prstGeom>
            <a:solidFill>
              <a:schemeClr val="bg1"/>
            </a:solidFill>
            <a:ln>
              <a:solidFill>
                <a:srgbClr val="C0504D"/>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sMAP</a:t>
              </a:r>
              <a:endParaRPr lang="en-US" sz="1400" dirty="0"/>
            </a:p>
          </p:txBody>
        </p:sp>
        <p:sp>
          <p:nvSpPr>
            <p:cNvPr id="104" name="Rectangle 103"/>
            <p:cNvSpPr/>
            <p:nvPr/>
          </p:nvSpPr>
          <p:spPr>
            <a:xfrm>
              <a:off x="1434367" y="5828513"/>
              <a:ext cx="671953" cy="217752"/>
            </a:xfrm>
            <a:prstGeom prst="rect">
              <a:avLst/>
            </a:prstGeom>
            <a:solidFill>
              <a:schemeClr val="bg1"/>
            </a:solidFill>
            <a:ln>
              <a:solidFill>
                <a:srgbClr val="C0504D"/>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sMAP</a:t>
              </a:r>
              <a:endParaRPr lang="en-US" sz="1400" dirty="0"/>
            </a:p>
          </p:txBody>
        </p:sp>
        <p:sp>
          <p:nvSpPr>
            <p:cNvPr id="105" name="Rectangle 104"/>
            <p:cNvSpPr/>
            <p:nvPr/>
          </p:nvSpPr>
          <p:spPr>
            <a:xfrm>
              <a:off x="2945947" y="4494797"/>
              <a:ext cx="706324" cy="217752"/>
            </a:xfrm>
            <a:prstGeom prst="rect">
              <a:avLst/>
            </a:prstGeom>
            <a:solidFill>
              <a:schemeClr val="bg1"/>
            </a:solidFill>
            <a:ln>
              <a:solidFill>
                <a:srgbClr val="C0504D"/>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sMAP</a:t>
              </a:r>
              <a:endParaRPr lang="en-US" sz="1400" dirty="0"/>
            </a:p>
          </p:txBody>
        </p:sp>
        <p:sp>
          <p:nvSpPr>
            <p:cNvPr id="106" name="Rectangle 105"/>
            <p:cNvSpPr/>
            <p:nvPr/>
          </p:nvSpPr>
          <p:spPr>
            <a:xfrm>
              <a:off x="2945947" y="5640243"/>
              <a:ext cx="734474" cy="218343"/>
            </a:xfrm>
            <a:prstGeom prst="rect">
              <a:avLst/>
            </a:prstGeom>
            <a:solidFill>
              <a:schemeClr val="bg1"/>
            </a:solidFill>
            <a:ln>
              <a:solidFill>
                <a:srgbClr val="C0504D"/>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sMAP</a:t>
              </a:r>
              <a:endParaRPr lang="en-US" sz="1400" dirty="0"/>
            </a:p>
          </p:txBody>
        </p:sp>
        <p:cxnSp>
          <p:nvCxnSpPr>
            <p:cNvPr id="108" name="Straight Connector 107"/>
            <p:cNvCxnSpPr>
              <a:stCxn id="110" idx="1"/>
              <a:endCxn id="109" idx="3"/>
            </p:cNvCxnSpPr>
            <p:nvPr/>
          </p:nvCxnSpPr>
          <p:spPr>
            <a:xfrm rot="10800000" flipV="1">
              <a:off x="2120287" y="3789137"/>
              <a:ext cx="801964" cy="13497"/>
            </a:xfrm>
            <a:prstGeom prst="line">
              <a:avLst/>
            </a:prstGeom>
          </p:spPr>
          <p:style>
            <a:lnRef idx="2">
              <a:schemeClr val="accent1"/>
            </a:lnRef>
            <a:fillRef idx="0">
              <a:schemeClr val="accent1"/>
            </a:fillRef>
            <a:effectRef idx="1">
              <a:schemeClr val="accent1"/>
            </a:effectRef>
            <a:fontRef idx="minor">
              <a:schemeClr val="tx1"/>
            </a:fontRef>
          </p:style>
        </p:cxnSp>
        <p:pic>
          <p:nvPicPr>
            <p:cNvPr id="109" name="Picture 2421"/>
            <p:cNvPicPr>
              <a:picLocks noChangeAspect="1" noChangeArrowheads="1"/>
            </p:cNvPicPr>
            <p:nvPr/>
          </p:nvPicPr>
          <p:blipFill>
            <a:blip r:embed="rId9"/>
            <a:srcRect/>
            <a:stretch>
              <a:fillRect/>
            </a:stretch>
          </p:blipFill>
          <p:spPr bwMode="auto">
            <a:xfrm>
              <a:off x="1216382" y="3517699"/>
              <a:ext cx="903905" cy="569872"/>
            </a:xfrm>
            <a:prstGeom prst="rect">
              <a:avLst/>
            </a:prstGeom>
            <a:noFill/>
            <a:ln w="12700">
              <a:noFill/>
              <a:miter lim="800000"/>
              <a:headEnd type="none" w="sm" len="sm"/>
              <a:tailEnd type="none" w="sm" len="sm"/>
            </a:ln>
          </p:spPr>
        </p:pic>
        <p:pic>
          <p:nvPicPr>
            <p:cNvPr id="110" name="Picture 109"/>
            <p:cNvPicPr>
              <a:picLocks noChangeAspect="1"/>
            </p:cNvPicPr>
            <p:nvPr/>
          </p:nvPicPr>
          <p:blipFill>
            <a:blip r:embed="rId10"/>
            <a:stretch>
              <a:fillRect/>
            </a:stretch>
          </p:blipFill>
          <p:spPr>
            <a:xfrm>
              <a:off x="2922251" y="3380340"/>
              <a:ext cx="786149" cy="817596"/>
            </a:xfrm>
            <a:prstGeom prst="rect">
              <a:avLst/>
            </a:prstGeom>
          </p:spPr>
        </p:pic>
        <p:sp>
          <p:nvSpPr>
            <p:cNvPr id="111" name="Rectangle 110"/>
            <p:cNvSpPr/>
            <p:nvPr/>
          </p:nvSpPr>
          <p:spPr>
            <a:xfrm rot="16200000">
              <a:off x="3405381" y="3711841"/>
              <a:ext cx="606038" cy="217751"/>
            </a:xfrm>
            <a:prstGeom prst="rect">
              <a:avLst/>
            </a:prstGeom>
            <a:solidFill>
              <a:schemeClr val="bg1"/>
            </a:solidFill>
            <a:ln>
              <a:solidFill>
                <a:srgbClr val="C0504D"/>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sMAP</a:t>
              </a:r>
              <a:endParaRPr lang="en-US" sz="1400" dirty="0"/>
            </a:p>
          </p:txBody>
        </p:sp>
        <p:sp>
          <p:nvSpPr>
            <p:cNvPr id="112" name="Rectangle 111"/>
            <p:cNvSpPr/>
            <p:nvPr/>
          </p:nvSpPr>
          <p:spPr>
            <a:xfrm>
              <a:off x="2120287" y="3896932"/>
              <a:ext cx="825660" cy="22680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b="1" dirty="0" err="1" smtClean="0"/>
                <a:t>Modbus</a:t>
              </a:r>
              <a:endParaRPr lang="en-US" sz="1200" b="1" dirty="0"/>
            </a:p>
          </p:txBody>
        </p:sp>
        <p:cxnSp>
          <p:nvCxnSpPr>
            <p:cNvPr id="114" name="Straight Connector 113"/>
            <p:cNvCxnSpPr>
              <a:stCxn id="117" idx="1"/>
              <a:endCxn id="115" idx="3"/>
            </p:cNvCxnSpPr>
            <p:nvPr/>
          </p:nvCxnSpPr>
          <p:spPr>
            <a:xfrm rot="10800000" flipV="1">
              <a:off x="2120287" y="2768527"/>
              <a:ext cx="703135" cy="2315"/>
            </a:xfrm>
            <a:prstGeom prst="line">
              <a:avLst/>
            </a:prstGeom>
          </p:spPr>
          <p:style>
            <a:lnRef idx="2">
              <a:schemeClr val="accent1"/>
            </a:lnRef>
            <a:fillRef idx="0">
              <a:schemeClr val="accent1"/>
            </a:fillRef>
            <a:effectRef idx="1">
              <a:schemeClr val="accent1"/>
            </a:effectRef>
            <a:fontRef idx="minor">
              <a:schemeClr val="tx1"/>
            </a:fontRef>
          </p:style>
        </p:cxnSp>
        <p:pic>
          <p:nvPicPr>
            <p:cNvPr id="115" name="Picture 114"/>
            <p:cNvPicPr>
              <a:picLocks noChangeAspect="1"/>
            </p:cNvPicPr>
            <p:nvPr/>
          </p:nvPicPr>
          <p:blipFill>
            <a:blip r:embed="rId11"/>
            <a:stretch>
              <a:fillRect/>
            </a:stretch>
          </p:blipFill>
          <p:spPr>
            <a:xfrm>
              <a:off x="1200729" y="2418113"/>
              <a:ext cx="919557" cy="705460"/>
            </a:xfrm>
            <a:prstGeom prst="rect">
              <a:avLst/>
            </a:prstGeom>
          </p:spPr>
        </p:pic>
        <p:sp>
          <p:nvSpPr>
            <p:cNvPr id="116" name="Rectangle 115"/>
            <p:cNvSpPr/>
            <p:nvPr/>
          </p:nvSpPr>
          <p:spPr>
            <a:xfrm>
              <a:off x="2096591" y="2770843"/>
              <a:ext cx="825660" cy="22680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b="1" dirty="0" smtClean="0"/>
                <a:t>RS-485</a:t>
              </a:r>
              <a:endParaRPr lang="en-US" sz="1200" b="1" dirty="0"/>
            </a:p>
          </p:txBody>
        </p:sp>
        <p:pic>
          <p:nvPicPr>
            <p:cNvPr id="117" name="Picture 116"/>
            <p:cNvPicPr>
              <a:picLocks noChangeAspect="1"/>
            </p:cNvPicPr>
            <p:nvPr/>
          </p:nvPicPr>
          <p:blipFill>
            <a:blip r:embed="rId12">
              <a:clrChange>
                <a:clrFrom>
                  <a:srgbClr val="FFFFFF"/>
                </a:clrFrom>
                <a:clrTo>
                  <a:srgbClr val="FFFFFF">
                    <a:alpha val="0"/>
                  </a:srgbClr>
                </a:clrTo>
              </a:clrChange>
            </a:blip>
            <a:stretch>
              <a:fillRect/>
            </a:stretch>
          </p:blipFill>
          <p:spPr>
            <a:xfrm rot="21590670">
              <a:off x="2823420" y="2403442"/>
              <a:ext cx="728197" cy="728196"/>
            </a:xfrm>
            <a:prstGeom prst="rect">
              <a:avLst/>
            </a:prstGeom>
          </p:spPr>
        </p:pic>
        <p:sp>
          <p:nvSpPr>
            <p:cNvPr id="118" name="Rectangle 117"/>
            <p:cNvSpPr/>
            <p:nvPr/>
          </p:nvSpPr>
          <p:spPr>
            <a:xfrm rot="16200000">
              <a:off x="3364169" y="2670466"/>
              <a:ext cx="678299" cy="227913"/>
            </a:xfrm>
            <a:prstGeom prst="rect">
              <a:avLst/>
            </a:prstGeom>
            <a:solidFill>
              <a:schemeClr val="bg1"/>
            </a:solidFill>
            <a:ln>
              <a:solidFill>
                <a:srgbClr val="C0504D"/>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sMAP</a:t>
              </a:r>
              <a:endParaRPr lang="en-US" sz="1400" dirty="0"/>
            </a:p>
          </p:txBody>
        </p:sp>
      </p:grpSp>
      <p:grpSp>
        <p:nvGrpSpPr>
          <p:cNvPr id="170" name="Group 169"/>
          <p:cNvGrpSpPr/>
          <p:nvPr/>
        </p:nvGrpSpPr>
        <p:grpSpPr>
          <a:xfrm>
            <a:off x="3618286" y="3254735"/>
            <a:ext cx="2701407" cy="1978734"/>
            <a:chOff x="3618286" y="3254735"/>
            <a:chExt cx="2701407" cy="1978734"/>
          </a:xfrm>
        </p:grpSpPr>
        <p:sp>
          <p:nvSpPr>
            <p:cNvPr id="97" name="Cloud 96"/>
            <p:cNvSpPr/>
            <p:nvPr/>
          </p:nvSpPr>
          <p:spPr>
            <a:xfrm>
              <a:off x="4376505" y="3745094"/>
              <a:ext cx="1943188" cy="1023305"/>
            </a:xfrm>
            <a:prstGeom prst="cloud">
              <a:avLst/>
            </a:prstGeom>
            <a:ln>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defTabSz="1881012" fontAlgn="auto">
                <a:spcBef>
                  <a:spcPts val="0"/>
                </a:spcBef>
                <a:spcAft>
                  <a:spcPts val="0"/>
                </a:spcAft>
                <a:defRPr/>
              </a:pPr>
              <a:r>
                <a:rPr lang="en-US" sz="2200" dirty="0">
                  <a:solidFill>
                    <a:srgbClr val="000000"/>
                  </a:solidFill>
                </a:rPr>
                <a:t>Internet</a:t>
              </a:r>
            </a:p>
          </p:txBody>
        </p:sp>
        <p:sp>
          <p:nvSpPr>
            <p:cNvPr id="161" name="Left-Right Arrow 160"/>
            <p:cNvSpPr>
              <a:spLocks noChangeArrowheads="1"/>
            </p:cNvSpPr>
            <p:nvPr/>
          </p:nvSpPr>
          <p:spPr bwMode="auto">
            <a:xfrm rot="19019355">
              <a:off x="3618286" y="5047810"/>
              <a:ext cx="1038139" cy="185659"/>
            </a:xfrm>
            <a:prstGeom prst="leftRightArrow">
              <a:avLst>
                <a:gd name="adj1" fmla="val 50000"/>
                <a:gd name="adj2" fmla="val 50081"/>
              </a:avLst>
            </a:prstGeom>
            <a:ln>
              <a:headEnd/>
              <a:tailEnd/>
            </a:ln>
          </p:spPr>
          <p:style>
            <a:lnRef idx="2">
              <a:schemeClr val="accent1"/>
            </a:lnRef>
            <a:fillRef idx="1">
              <a:schemeClr val="lt1"/>
            </a:fillRef>
            <a:effectRef idx="0">
              <a:schemeClr val="accent1"/>
            </a:effectRef>
            <a:fontRef idx="minor">
              <a:schemeClr val="dk1"/>
            </a:fontRef>
          </p:style>
          <p:txBody>
            <a:bodyPr anchor="ctr">
              <a:prstTxWarp prst="textNoShape">
                <a:avLst/>
              </a:prstTxWarp>
            </a:bodyPr>
            <a:lstStyle/>
            <a:p>
              <a:pPr algn="ctr" defTabSz="1881012" fontAlgn="auto">
                <a:spcBef>
                  <a:spcPts val="0"/>
                </a:spcBef>
                <a:spcAft>
                  <a:spcPts val="0"/>
                </a:spcAft>
                <a:defRPr/>
              </a:pPr>
              <a:endParaRPr lang="en-US" sz="800" dirty="0" smtClean="0">
                <a:solidFill>
                  <a:schemeClr val="lt1"/>
                </a:solidFill>
                <a:latin typeface="+mn-lt"/>
              </a:endParaRPr>
            </a:p>
            <a:p>
              <a:pPr algn="ctr" defTabSz="1881012" fontAlgn="auto">
                <a:spcBef>
                  <a:spcPts val="0"/>
                </a:spcBef>
                <a:spcAft>
                  <a:spcPts val="0"/>
                </a:spcAft>
                <a:defRPr/>
              </a:pPr>
              <a:r>
                <a:rPr lang="en-US" sz="800" dirty="0" smtClean="0">
                  <a:solidFill>
                    <a:schemeClr val="lt1"/>
                  </a:solidFill>
                </a:rPr>
                <a:t/>
              </a:r>
            </a:p>
            <a:p>
              <a:pPr algn="ctr" defTabSz="1881012" fontAlgn="auto">
                <a:spcBef>
                  <a:spcPts val="0"/>
                </a:spcBef>
                <a:spcAft>
                  <a:spcPts val="0"/>
                </a:spcAft>
                <a:defRPr/>
              </a:pPr>
              <a:r>
                <a:rPr lang="en-US" sz="800" dirty="0">
                  <a:solidFill>
                    <a:schemeClr val="lt1"/>
                  </a:solidFill>
                  <a:latin typeface="+mn-lt"/>
                </a:rPr>
                <a:t/>
              </a:r>
              <a:endParaRPr lang="en-US" sz="800" dirty="0">
                <a:solidFill>
                  <a:schemeClr val="lt1"/>
                </a:solidFill>
                <a:latin typeface="+mn-lt"/>
              </a:endParaRPr>
            </a:p>
          </p:txBody>
        </p:sp>
        <p:sp>
          <p:nvSpPr>
            <p:cNvPr id="162" name="Left-Right Arrow 161"/>
            <p:cNvSpPr>
              <a:spLocks noChangeArrowheads="1"/>
            </p:cNvSpPr>
            <p:nvPr/>
          </p:nvSpPr>
          <p:spPr bwMode="auto">
            <a:xfrm rot="20481176">
              <a:off x="3757426" y="4471472"/>
              <a:ext cx="532583" cy="139752"/>
            </a:xfrm>
            <a:prstGeom prst="leftRightArrow">
              <a:avLst>
                <a:gd name="adj1" fmla="val 50000"/>
                <a:gd name="adj2" fmla="val 50081"/>
              </a:avLst>
            </a:prstGeom>
            <a:ln>
              <a:headEnd/>
              <a:tailEnd/>
            </a:ln>
          </p:spPr>
          <p:style>
            <a:lnRef idx="2">
              <a:schemeClr val="accent1"/>
            </a:lnRef>
            <a:fillRef idx="1">
              <a:schemeClr val="lt1"/>
            </a:fillRef>
            <a:effectRef idx="0">
              <a:schemeClr val="accent1"/>
            </a:effectRef>
            <a:fontRef idx="minor">
              <a:schemeClr val="dk1"/>
            </a:fontRef>
          </p:style>
          <p:txBody>
            <a:bodyPr anchor="ctr">
              <a:prstTxWarp prst="textNoShape">
                <a:avLst/>
              </a:prstTxWarp>
            </a:bodyPr>
            <a:lstStyle/>
            <a:p>
              <a:pPr algn="ctr" defTabSz="1881012" fontAlgn="auto">
                <a:spcBef>
                  <a:spcPts val="0"/>
                </a:spcBef>
                <a:spcAft>
                  <a:spcPts val="0"/>
                </a:spcAft>
                <a:defRPr/>
              </a:pPr>
              <a:endParaRPr lang="en-US" sz="800" dirty="0">
                <a:solidFill>
                  <a:schemeClr val="lt1"/>
                </a:solidFill>
                <a:latin typeface="+mn-lt"/>
              </a:endParaRPr>
            </a:p>
          </p:txBody>
        </p:sp>
        <p:sp>
          <p:nvSpPr>
            <p:cNvPr id="163" name="Left-Right Arrow 162"/>
            <p:cNvSpPr>
              <a:spLocks noChangeArrowheads="1"/>
            </p:cNvSpPr>
            <p:nvPr/>
          </p:nvSpPr>
          <p:spPr bwMode="auto">
            <a:xfrm rot="1431021">
              <a:off x="3917008" y="3823315"/>
              <a:ext cx="532583" cy="139752"/>
            </a:xfrm>
            <a:prstGeom prst="leftRightArrow">
              <a:avLst>
                <a:gd name="adj1" fmla="val 50000"/>
                <a:gd name="adj2" fmla="val 50081"/>
              </a:avLst>
            </a:prstGeom>
            <a:ln>
              <a:headEnd/>
              <a:tailEnd/>
            </a:ln>
          </p:spPr>
          <p:style>
            <a:lnRef idx="2">
              <a:schemeClr val="accent1"/>
            </a:lnRef>
            <a:fillRef idx="1">
              <a:schemeClr val="lt1"/>
            </a:fillRef>
            <a:effectRef idx="0">
              <a:schemeClr val="accent1"/>
            </a:effectRef>
            <a:fontRef idx="minor">
              <a:schemeClr val="dk1"/>
            </a:fontRef>
          </p:style>
          <p:txBody>
            <a:bodyPr anchor="ctr">
              <a:prstTxWarp prst="textNoShape">
                <a:avLst/>
              </a:prstTxWarp>
            </a:bodyPr>
            <a:lstStyle/>
            <a:p>
              <a:pPr algn="ctr" defTabSz="1881012" fontAlgn="auto">
                <a:spcBef>
                  <a:spcPts val="0"/>
                </a:spcBef>
                <a:spcAft>
                  <a:spcPts val="0"/>
                </a:spcAft>
                <a:defRPr/>
              </a:pPr>
              <a:endParaRPr lang="en-US" sz="800" dirty="0">
                <a:solidFill>
                  <a:schemeClr val="lt1"/>
                </a:solidFill>
                <a:latin typeface="+mn-lt"/>
              </a:endParaRPr>
            </a:p>
          </p:txBody>
        </p:sp>
        <p:sp>
          <p:nvSpPr>
            <p:cNvPr id="164" name="Left-Right Arrow 163"/>
            <p:cNvSpPr>
              <a:spLocks noChangeArrowheads="1"/>
            </p:cNvSpPr>
            <p:nvPr/>
          </p:nvSpPr>
          <p:spPr bwMode="auto">
            <a:xfrm rot="2562709">
              <a:off x="3877319" y="3254735"/>
              <a:ext cx="998374" cy="147877"/>
            </a:xfrm>
            <a:prstGeom prst="leftRightArrow">
              <a:avLst>
                <a:gd name="adj1" fmla="val 50000"/>
                <a:gd name="adj2" fmla="val 50081"/>
              </a:avLst>
            </a:prstGeom>
            <a:ln>
              <a:headEnd/>
              <a:tailEnd/>
            </a:ln>
          </p:spPr>
          <p:style>
            <a:lnRef idx="2">
              <a:schemeClr val="accent1"/>
            </a:lnRef>
            <a:fillRef idx="1">
              <a:schemeClr val="lt1"/>
            </a:fillRef>
            <a:effectRef idx="0">
              <a:schemeClr val="accent1"/>
            </a:effectRef>
            <a:fontRef idx="minor">
              <a:schemeClr val="dk1"/>
            </a:fontRef>
          </p:style>
          <p:txBody>
            <a:bodyPr anchor="ctr">
              <a:prstTxWarp prst="textNoShape">
                <a:avLst/>
              </a:prstTxWarp>
            </a:bodyPr>
            <a:lstStyle/>
            <a:p>
              <a:pPr algn="ctr" defTabSz="1881012" fontAlgn="auto">
                <a:spcBef>
                  <a:spcPts val="0"/>
                </a:spcBef>
                <a:spcAft>
                  <a:spcPts val="0"/>
                </a:spcAft>
                <a:defRPr/>
              </a:pPr>
              <a:endParaRPr lang="en-US" sz="800" dirty="0">
                <a:solidFill>
                  <a:schemeClr val="lt1"/>
                </a:solidFill>
                <a:latin typeface="+mn-lt"/>
              </a:endParaRPr>
            </a:p>
          </p:txBody>
        </p:sp>
      </p:grpSp>
      <p:sp>
        <p:nvSpPr>
          <p:cNvPr id="171" name="Footer Placeholder 170"/>
          <p:cNvSpPr>
            <a:spLocks noGrp="1"/>
          </p:cNvSpPr>
          <p:nvPr>
            <p:ph type="ftr" sz="quarter" idx="11"/>
          </p:nvPr>
        </p:nvSpPr>
        <p:spPr/>
        <p:txBody>
          <a:bodyPr/>
          <a:lstStyle/>
          <a:p>
            <a:r>
              <a:rPr lang="en-US" smtClean="0"/>
              <a:t>SenSys '10: Zurich, Switzerland</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animBg="1"/>
    </p:bld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641350" y="3677860"/>
            <a:ext cx="7861300" cy="2235200"/>
          </a:xfrm>
          <a:prstGeom prst="rect">
            <a:avLst/>
          </a:prstGeom>
        </p:spPr>
      </p:pic>
      <p:sp>
        <p:nvSpPr>
          <p:cNvPr id="9" name="TextBox 8"/>
          <p:cNvSpPr txBox="1"/>
          <p:nvPr/>
        </p:nvSpPr>
        <p:spPr>
          <a:xfrm>
            <a:off x="641350" y="533400"/>
            <a:ext cx="3016771" cy="584776"/>
          </a:xfrm>
          <a:prstGeom prst="rect">
            <a:avLst/>
          </a:prstGeom>
          <a:noFill/>
        </p:spPr>
        <p:txBody>
          <a:bodyPr wrap="none" rtlCol="0">
            <a:spAutoFit/>
          </a:bodyPr>
          <a:lstStyle/>
          <a:p>
            <a:r>
              <a:rPr lang="en-US" sz="3200" dirty="0" smtClean="0">
                <a:solidFill>
                  <a:srgbClr val="C0504D"/>
                </a:solidFill>
              </a:rPr>
              <a:t>The </a:t>
            </a:r>
            <a:r>
              <a:rPr lang="en-US" sz="3200" dirty="0" err="1" smtClean="0">
                <a:solidFill>
                  <a:srgbClr val="C0504D"/>
                </a:solidFill>
              </a:rPr>
              <a:t>sMAP</a:t>
            </a:r>
            <a:r>
              <a:rPr lang="en-US" sz="3200" dirty="0" smtClean="0">
                <a:solidFill>
                  <a:srgbClr val="C0504D"/>
                </a:solidFill>
              </a:rPr>
              <a:t> library</a:t>
            </a:r>
            <a:endParaRPr lang="en-US" sz="3200" dirty="0">
              <a:solidFill>
                <a:srgbClr val="C0504D"/>
              </a:solidFill>
            </a:endParaRPr>
          </a:p>
        </p:txBody>
      </p:sp>
      <p:sp>
        <p:nvSpPr>
          <p:cNvPr id="10" name="TextBox 9"/>
          <p:cNvSpPr txBox="1"/>
          <p:nvPr/>
        </p:nvSpPr>
        <p:spPr>
          <a:xfrm>
            <a:off x="711200" y="1371600"/>
            <a:ext cx="7622600" cy="2308324"/>
          </a:xfrm>
          <a:prstGeom prst="rect">
            <a:avLst/>
          </a:prstGeom>
          <a:noFill/>
        </p:spPr>
        <p:txBody>
          <a:bodyPr wrap="none" rtlCol="0">
            <a:spAutoFit/>
          </a:bodyPr>
          <a:lstStyle/>
          <a:p>
            <a:pPr>
              <a:buFont typeface="Arial"/>
              <a:buChar char="•"/>
            </a:pPr>
            <a:r>
              <a:rPr lang="en-US" sz="2400" dirty="0" smtClean="0"/>
              <a:t> 15 different underlying sensors and stacks</a:t>
            </a:r>
          </a:p>
          <a:p>
            <a:pPr>
              <a:buFont typeface="Arial"/>
              <a:buChar char="•"/>
            </a:pPr>
            <a:r>
              <a:rPr lang="en-US" sz="2400" dirty="0"/>
              <a:t> </a:t>
            </a:r>
            <a:r>
              <a:rPr lang="en-US" sz="2400" dirty="0" smtClean="0"/>
              <a:t>More then 100 instruments, &gt; 200 </a:t>
            </a:r>
            <a:r>
              <a:rPr lang="en-US" sz="2400" dirty="0" err="1" smtClean="0"/>
              <a:t>ACme</a:t>
            </a:r>
            <a:r>
              <a:rPr lang="en-US" sz="2400" dirty="0" smtClean="0"/>
              <a:t> plug-load meters</a:t>
            </a:r>
          </a:p>
          <a:p>
            <a:pPr>
              <a:buFont typeface="Arial"/>
              <a:buChar char="•"/>
            </a:pPr>
            <a:r>
              <a:rPr lang="en-US" sz="2400" dirty="0" smtClean="0"/>
              <a:t> 4400 channels of high-resolution data </a:t>
            </a:r>
          </a:p>
          <a:p>
            <a:pPr lvl="1">
              <a:buFont typeface="Arial"/>
              <a:buChar char="•"/>
            </a:pPr>
            <a:r>
              <a:rPr lang="en-US" sz="2400" dirty="0" smtClean="0"/>
              <a:t>  80 </a:t>
            </a:r>
            <a:r>
              <a:rPr lang="en-US" sz="2400" dirty="0" err="1" smtClean="0"/>
              <a:t>sMAP</a:t>
            </a:r>
            <a:r>
              <a:rPr lang="en-US" sz="2400" dirty="0" smtClean="0"/>
              <a:t> “instances”</a:t>
            </a:r>
          </a:p>
          <a:p>
            <a:pPr lvl="1">
              <a:buFont typeface="Arial"/>
              <a:buChar char="•"/>
            </a:pPr>
            <a:r>
              <a:rPr lang="en-US" sz="2400" dirty="0" smtClean="0"/>
              <a:t>  together 250 samples/sec</a:t>
            </a:r>
          </a:p>
          <a:p>
            <a:pPr>
              <a:buFont typeface="Arial"/>
              <a:buChar char="•"/>
            </a:pPr>
            <a:r>
              <a:rPr lang="en-US" sz="2400" dirty="0" smtClean="0"/>
              <a:t> It’s easy: simplest service is ~3 lines of Python</a:t>
            </a:r>
          </a:p>
        </p:txBody>
      </p:sp>
      <p:sp>
        <p:nvSpPr>
          <p:cNvPr id="11" name="Footer Placeholder 10"/>
          <p:cNvSpPr>
            <a:spLocks noGrp="1"/>
          </p:cNvSpPr>
          <p:nvPr>
            <p:ph type="ftr" sz="quarter" idx="11"/>
          </p:nvPr>
        </p:nvSpPr>
        <p:spPr/>
        <p:txBody>
          <a:bodyPr/>
          <a:lstStyle/>
          <a:p>
            <a:r>
              <a:rPr lang="en-US" smtClean="0"/>
              <a:t>SenSys '10: Zurich, Switzerland</a:t>
            </a:r>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C0504D"/>
                </a:solidFill>
              </a:rPr>
              <a:t>Dent </a:t>
            </a:r>
            <a:r>
              <a:rPr lang="en-US" sz="3200" dirty="0" err="1" smtClean="0">
                <a:solidFill>
                  <a:srgbClr val="C0504D"/>
                </a:solidFill>
              </a:rPr>
              <a:t>Powerscout</a:t>
            </a:r>
            <a:r>
              <a:rPr lang="en-US" sz="3200" dirty="0" smtClean="0">
                <a:solidFill>
                  <a:srgbClr val="C0504D"/>
                </a:solidFill>
              </a:rPr>
              <a:t> </a:t>
            </a:r>
            <a:r>
              <a:rPr lang="en-US" sz="3200" dirty="0" smtClean="0">
                <a:solidFill>
                  <a:srgbClr val="C0504D"/>
                </a:solidFill>
              </a:rPr>
              <a:t>18 </a:t>
            </a:r>
            <a:r>
              <a:rPr lang="en-US" sz="3200" dirty="0" err="1" smtClean="0">
                <a:solidFill>
                  <a:srgbClr val="C0504D"/>
                </a:solidFill>
              </a:rPr>
              <a:t>sMAP</a:t>
            </a:r>
            <a:r>
              <a:rPr lang="en-US" sz="3200" dirty="0" smtClean="0">
                <a:solidFill>
                  <a:srgbClr val="C0504D"/>
                </a:solidFill>
              </a:rPr>
              <a:t> Feed</a:t>
            </a:r>
            <a:endParaRPr lang="en-US" sz="3200" dirty="0">
              <a:solidFill>
                <a:srgbClr val="C0504D"/>
              </a:solidFill>
            </a:endParaRPr>
          </a:p>
        </p:txBody>
      </p:sp>
      <p:sp>
        <p:nvSpPr>
          <p:cNvPr id="4" name="TextBox 3"/>
          <p:cNvSpPr txBox="1"/>
          <p:nvPr/>
        </p:nvSpPr>
        <p:spPr>
          <a:xfrm>
            <a:off x="457200" y="1600200"/>
            <a:ext cx="8249879" cy="216982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buNone/>
            </a:pPr>
            <a:r>
              <a:rPr lang="en-US" sz="1500" dirty="0" smtClean="0">
                <a:latin typeface="Monaco"/>
                <a:cs typeface="Monaco"/>
              </a:rPr>
              <a:t>/                      # list resource under URI root [GET] </a:t>
            </a:r>
          </a:p>
          <a:p>
            <a:pPr>
              <a:buNone/>
            </a:pPr>
            <a:r>
              <a:rPr lang="en-US" sz="1500" dirty="0" smtClean="0">
                <a:latin typeface="Monaco"/>
                <a:cs typeface="Monaco"/>
              </a:rPr>
              <a:t>  /data                # list sense points under resource data [GET] </a:t>
            </a:r>
          </a:p>
          <a:p>
            <a:pPr>
              <a:buNone/>
            </a:pPr>
            <a:r>
              <a:rPr lang="en-US" sz="1500" dirty="0" smtClean="0">
                <a:latin typeface="Monaco"/>
                <a:cs typeface="Monaco"/>
              </a:rPr>
              <a:t>    /[sense_point]     # select a sense points [GET]</a:t>
            </a:r>
          </a:p>
          <a:p>
            <a:pPr>
              <a:buNone/>
            </a:pPr>
            <a:r>
              <a:rPr lang="en-US" sz="1500" dirty="0" smtClean="0">
                <a:latin typeface="Monaco"/>
                <a:cs typeface="Monaco"/>
              </a:rPr>
              <a:t>      /meter           # meters provide this service [GET] </a:t>
            </a:r>
          </a:p>
          <a:p>
            <a:pPr>
              <a:buNone/>
            </a:pPr>
            <a:r>
              <a:rPr lang="en-US" sz="1500" dirty="0" smtClean="0">
                <a:latin typeface="Monaco"/>
                <a:cs typeface="Monaco"/>
              </a:rPr>
              <a:t>        /[channel]     # a particular channel [GET] </a:t>
            </a:r>
          </a:p>
          <a:p>
            <a:pPr>
              <a:buNone/>
            </a:pPr>
            <a:r>
              <a:rPr lang="en-US" sz="1500" dirty="0" smtClean="0">
                <a:latin typeface="Monaco"/>
                <a:cs typeface="Monaco"/>
              </a:rPr>
              <a:t>          /reading     # meter reading [GET] </a:t>
            </a:r>
          </a:p>
          <a:p>
            <a:pPr>
              <a:buNone/>
            </a:pPr>
            <a:r>
              <a:rPr lang="en-US" sz="1500" dirty="0" smtClean="0">
                <a:latin typeface="Monaco"/>
                <a:cs typeface="Monaco"/>
              </a:rPr>
              <a:t>          /format      # calibration and units [GET/POST] </a:t>
            </a:r>
          </a:p>
          <a:p>
            <a:pPr>
              <a:buNone/>
            </a:pPr>
            <a:r>
              <a:rPr lang="en-US" sz="1500" dirty="0" smtClean="0">
                <a:latin typeface="Monaco"/>
                <a:cs typeface="Monaco"/>
              </a:rPr>
              <a:t>          /parameter   # sampling parameter [GET/POST] </a:t>
            </a:r>
          </a:p>
          <a:p>
            <a:pPr>
              <a:buNone/>
            </a:pPr>
            <a:r>
              <a:rPr lang="en-US" sz="1500" dirty="0" smtClean="0">
                <a:latin typeface="Monaco"/>
                <a:cs typeface="Monaco"/>
              </a:rPr>
              <a:t>          /profile     # history of readings [GET</a:t>
            </a:r>
            <a:r>
              <a:rPr lang="en-US" sz="1500" dirty="0" smtClean="0">
                <a:latin typeface="Monaco"/>
                <a:cs typeface="Monaco"/>
              </a:rPr>
              <a:t>]</a:t>
            </a:r>
            <a:endParaRPr lang="en-US" sz="1500" dirty="0" smtClean="0">
              <a:latin typeface="Monaco"/>
              <a:cs typeface="Monaco"/>
            </a:endParaRPr>
          </a:p>
        </p:txBody>
      </p:sp>
      <p:graphicFrame>
        <p:nvGraphicFramePr>
          <p:cNvPr id="5" name="Content Placeholder 4"/>
          <p:cNvGraphicFramePr>
            <a:graphicFrameLocks noGrp="1"/>
          </p:cNvGraphicFramePr>
          <p:nvPr>
            <p:ph idx="1"/>
          </p:nvPr>
        </p:nvGraphicFramePr>
        <p:xfrm>
          <a:off x="457200" y="4051657"/>
          <a:ext cx="8229600" cy="2296159"/>
        </p:xfrm>
        <a:graphic>
          <a:graphicData uri="http://schemas.openxmlformats.org/drawingml/2006/table">
            <a:tbl>
              <a:tblPr firstRow="1" bandRow="1">
                <a:tableStyleId>{5C22544A-7EE6-4342-B048-85BDC9FD1C3A}</a:tableStyleId>
              </a:tblPr>
              <a:tblGrid>
                <a:gridCol w="2044700"/>
                <a:gridCol w="1689100"/>
                <a:gridCol w="4495800"/>
              </a:tblGrid>
              <a:tr h="370840">
                <a:tc>
                  <a:txBody>
                    <a:bodyPr/>
                    <a:lstStyle/>
                    <a:p>
                      <a:r>
                        <a:rPr lang="en-US" dirty="0" smtClean="0"/>
                        <a:t>Sense</a:t>
                      </a:r>
                      <a:r>
                        <a:rPr lang="en-US" baseline="0" dirty="0" smtClean="0"/>
                        <a:t> Point</a:t>
                      </a:r>
                      <a:endParaRPr lang="en-US" dirty="0"/>
                    </a:p>
                  </a:txBody>
                  <a:tcPr/>
                </a:tc>
                <a:tc>
                  <a:txBody>
                    <a:bodyPr/>
                    <a:lstStyle/>
                    <a:p>
                      <a:r>
                        <a:rPr lang="en-US" dirty="0" smtClean="0"/>
                        <a:t>Description</a:t>
                      </a:r>
                      <a:endParaRPr lang="en-US" dirty="0"/>
                    </a:p>
                  </a:txBody>
                  <a:tcPr/>
                </a:tc>
                <a:tc>
                  <a:txBody>
                    <a:bodyPr/>
                    <a:lstStyle/>
                    <a:p>
                      <a:r>
                        <a:rPr lang="en-US" dirty="0" smtClean="0"/>
                        <a:t>Channels</a:t>
                      </a:r>
                      <a:endParaRPr lang="en-US" dirty="0"/>
                    </a:p>
                  </a:txBody>
                  <a:tcPr/>
                </a:tc>
              </a:tr>
              <a:tr h="370840">
                <a:tc>
                  <a:txBody>
                    <a:bodyPr/>
                    <a:lstStyle/>
                    <a:p>
                      <a:r>
                        <a:rPr lang="en-US" dirty="0" smtClean="0"/>
                        <a:t>A, B, C</a:t>
                      </a:r>
                      <a:endParaRPr lang="en-US" dirty="0"/>
                    </a:p>
                  </a:txBody>
                  <a:tcPr/>
                </a:tc>
                <a:tc>
                  <a:txBody>
                    <a:bodyPr/>
                    <a:lstStyle/>
                    <a:p>
                      <a:r>
                        <a:rPr lang="en-US" dirty="0" smtClean="0"/>
                        <a:t>Single-phase</a:t>
                      </a:r>
                      <a:endParaRPr lang="en-US" dirty="0"/>
                    </a:p>
                  </a:txBody>
                  <a:tcPr/>
                </a:tc>
                <a:tc>
                  <a:txBody>
                    <a:bodyPr/>
                    <a:lstStyle/>
                    <a:p>
                      <a:r>
                        <a:rPr lang="en-US" dirty="0" smtClean="0"/>
                        <a:t>real, apparent, reactive power + energy.  power factor.  current.  phase-neutral</a:t>
                      </a:r>
                      <a:r>
                        <a:rPr lang="en-US" baseline="0" dirty="0" smtClean="0"/>
                        <a:t> voltage</a:t>
                      </a:r>
                      <a:endParaRPr lang="en-US" dirty="0"/>
                    </a:p>
                  </a:txBody>
                  <a:tcPr/>
                </a:tc>
              </a:tr>
              <a:tr h="370840">
                <a:tc>
                  <a:txBody>
                    <a:bodyPr/>
                    <a:lstStyle/>
                    <a:p>
                      <a:r>
                        <a:rPr lang="en-US" dirty="0" smtClean="0"/>
                        <a:t>AB, BC, AC</a:t>
                      </a:r>
                      <a:endParaRPr lang="en-US" dirty="0"/>
                    </a:p>
                  </a:txBody>
                  <a:tcPr/>
                </a:tc>
                <a:tc>
                  <a:txBody>
                    <a:bodyPr/>
                    <a:lstStyle/>
                    <a:p>
                      <a:r>
                        <a:rPr lang="en-US" dirty="0" smtClean="0"/>
                        <a:t>Phase-to-phase</a:t>
                      </a:r>
                      <a:r>
                        <a:rPr lang="en-US" baseline="0" dirty="0" smtClean="0"/>
                        <a:t> </a:t>
                      </a:r>
                      <a:endParaRPr lang="en-US" dirty="0"/>
                    </a:p>
                  </a:txBody>
                  <a:tcPr/>
                </a:tc>
                <a:tc>
                  <a:txBody>
                    <a:bodyPr/>
                    <a:lstStyle/>
                    <a:p>
                      <a:r>
                        <a:rPr lang="en-US" dirty="0" smtClean="0"/>
                        <a:t>voltage</a:t>
                      </a:r>
                      <a:endParaRPr lang="en-US" dirty="0"/>
                    </a:p>
                  </a:txBody>
                  <a:tcPr/>
                </a:tc>
              </a:tr>
              <a:tr h="370840">
                <a:tc>
                  <a:txBody>
                    <a:bodyPr/>
                    <a:lstStyle/>
                    <a:p>
                      <a:r>
                        <a:rPr lang="en-US" dirty="0" smtClean="0"/>
                        <a:t>ABC</a:t>
                      </a:r>
                      <a:endParaRPr lang="en-US" dirty="0"/>
                    </a:p>
                  </a:txBody>
                  <a:tcPr/>
                </a:tc>
                <a:tc>
                  <a:txBody>
                    <a:bodyPr/>
                    <a:lstStyle/>
                    <a:p>
                      <a:r>
                        <a:rPr lang="en-US" dirty="0" smtClean="0"/>
                        <a:t>Whole-circuit</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real, apparent, reactive power + energy.  power factor.  current.  phase-neutral</a:t>
                      </a:r>
                      <a:r>
                        <a:rPr lang="en-US" baseline="0" dirty="0" smtClean="0"/>
                        <a:t> voltage, line frequency</a:t>
                      </a:r>
                      <a:endParaRPr lang="en-US" dirty="0" smtClean="0"/>
                    </a:p>
                  </a:txBody>
                  <a:tcPr/>
                </a:tc>
              </a:tr>
            </a:tbl>
          </a:graphicData>
        </a:graphic>
      </p:graphicFrame>
      <p:pic>
        <p:nvPicPr>
          <p:cNvPr id="6" name="Picture 5" descr="dent.png"/>
          <p:cNvPicPr>
            <a:picLocks noChangeAspect="1"/>
          </p:cNvPicPr>
          <p:nvPr/>
        </p:nvPicPr>
        <p:blipFill>
          <a:blip r:embed="rId3"/>
          <a:stretch>
            <a:fillRect/>
          </a:stretch>
        </p:blipFill>
        <p:spPr>
          <a:xfrm>
            <a:off x="7589593" y="505471"/>
            <a:ext cx="1097207" cy="670515"/>
          </a:xfrm>
          <a:prstGeom prst="rect">
            <a:avLst/>
          </a:prstGeom>
          <a:effectLst>
            <a:outerShdw blurRad="50800" dist="63500" dir="5400000" sx="103000" sy="103000" algn="tl" rotWithShape="0">
              <a:srgbClr val="000000">
                <a:alpha val="43000"/>
              </a:srgbClr>
            </a:outerShdw>
          </a:effectLst>
        </p:spPr>
      </p:pic>
      <p:sp>
        <p:nvSpPr>
          <p:cNvPr id="7" name="Footer Placeholder 6"/>
          <p:cNvSpPr>
            <a:spLocks noGrp="1"/>
          </p:cNvSpPr>
          <p:nvPr>
            <p:ph type="ftr" sz="quarter" idx="11"/>
          </p:nvPr>
        </p:nvSpPr>
        <p:spPr/>
        <p:txBody>
          <a:bodyPr/>
          <a:lstStyle/>
          <a:p>
            <a:r>
              <a:rPr lang="en-US" smtClean="0"/>
              <a:t>SenSys '10: Zurich, Switzerland</a:t>
            </a:r>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9000" y="1168400"/>
            <a:ext cx="7797800" cy="815020"/>
          </a:xfrm>
        </p:spPr>
        <p:txBody>
          <a:bodyPr>
            <a:normAutofit/>
          </a:bodyPr>
          <a:lstStyle/>
          <a:p>
            <a:pPr>
              <a:buNone/>
            </a:pPr>
            <a:r>
              <a:rPr lang="en-US" sz="2200" dirty="0" smtClean="0"/>
              <a:t>Every deployment needs this</a:t>
            </a:r>
            <a:endParaRPr lang="en-US" sz="2200" dirty="0"/>
          </a:p>
        </p:txBody>
      </p:sp>
      <p:sp>
        <p:nvSpPr>
          <p:cNvPr id="6" name="TextBox 5"/>
          <p:cNvSpPr txBox="1"/>
          <p:nvPr/>
        </p:nvSpPr>
        <p:spPr>
          <a:xfrm>
            <a:off x="1717893" y="520700"/>
            <a:ext cx="5708213" cy="584776"/>
          </a:xfrm>
          <a:prstGeom prst="rect">
            <a:avLst/>
          </a:prstGeom>
          <a:noFill/>
        </p:spPr>
        <p:txBody>
          <a:bodyPr wrap="none" rtlCol="0">
            <a:spAutoFit/>
          </a:bodyPr>
          <a:lstStyle/>
          <a:p>
            <a:r>
              <a:rPr lang="en-US" sz="3200" dirty="0" smtClean="0">
                <a:solidFill>
                  <a:srgbClr val="C0504D"/>
                </a:solidFill>
              </a:rPr>
              <a:t>Shared Application: Visualization</a:t>
            </a:r>
            <a:endParaRPr lang="en-US" sz="3200" dirty="0">
              <a:solidFill>
                <a:srgbClr val="C0504D"/>
              </a:solidFill>
            </a:endParaRPr>
          </a:p>
        </p:txBody>
      </p:sp>
      <p:sp>
        <p:nvSpPr>
          <p:cNvPr id="7" name="Rectangle 6"/>
          <p:cNvSpPr/>
          <p:nvPr/>
        </p:nvSpPr>
        <p:spPr>
          <a:xfrm>
            <a:off x="508000" y="5791200"/>
            <a:ext cx="4418209" cy="369332"/>
          </a:xfrm>
          <a:prstGeom prst="rect">
            <a:avLst/>
          </a:prstGeom>
        </p:spPr>
        <p:txBody>
          <a:bodyPr wrap="none">
            <a:spAutoFit/>
          </a:bodyPr>
          <a:lstStyle/>
          <a:p>
            <a:r>
              <a:rPr lang="en-US" dirty="0" smtClean="0"/>
              <a:t>http://www.openbms.org/smap/plot/2989/1</a:t>
            </a:r>
            <a:endParaRPr lang="en-US" dirty="0"/>
          </a:p>
        </p:txBody>
      </p:sp>
      <p:pic>
        <p:nvPicPr>
          <p:cNvPr id="8" name="Picture 7"/>
          <p:cNvPicPr>
            <a:picLocks noChangeAspect="1"/>
          </p:cNvPicPr>
          <p:nvPr/>
        </p:nvPicPr>
        <p:blipFill>
          <a:blip r:embed="rId2"/>
          <a:stretch>
            <a:fillRect/>
          </a:stretch>
        </p:blipFill>
        <p:spPr>
          <a:xfrm>
            <a:off x="889000" y="1615120"/>
            <a:ext cx="7797800" cy="4239580"/>
          </a:xfrm>
          <a:prstGeom prst="rect">
            <a:avLst/>
          </a:prstGeom>
        </p:spPr>
      </p:pic>
      <p:sp>
        <p:nvSpPr>
          <p:cNvPr id="9" name="Footer Placeholder 8"/>
          <p:cNvSpPr>
            <a:spLocks noGrp="1"/>
          </p:cNvSpPr>
          <p:nvPr>
            <p:ph type="ftr" sz="quarter" idx="11"/>
          </p:nvPr>
        </p:nvSpPr>
        <p:spPr/>
        <p:txBody>
          <a:bodyPr/>
          <a:lstStyle/>
          <a:p>
            <a:r>
              <a:rPr lang="en-US" smtClean="0"/>
              <a:t>SenSys '10: Zurich, Switzerland</a:t>
            </a:r>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3"/>
          <a:stretch>
            <a:fillRect/>
          </a:stretch>
        </p:blipFill>
        <p:spPr>
          <a:xfrm>
            <a:off x="1450341" y="3555817"/>
            <a:ext cx="1822501" cy="1455470"/>
          </a:xfrm>
          <a:prstGeom prst="rect">
            <a:avLst/>
          </a:prstGeom>
        </p:spPr>
      </p:pic>
      <p:sp>
        <p:nvSpPr>
          <p:cNvPr id="3" name="Content Placeholder 2"/>
          <p:cNvSpPr>
            <a:spLocks noGrp="1"/>
          </p:cNvSpPr>
          <p:nvPr>
            <p:ph idx="1"/>
          </p:nvPr>
        </p:nvSpPr>
        <p:spPr>
          <a:xfrm>
            <a:off x="2160519" y="1753874"/>
            <a:ext cx="4682993" cy="577023"/>
          </a:xfrm>
        </p:spPr>
        <p:txBody>
          <a:bodyPr>
            <a:normAutofit fontScale="92500"/>
          </a:bodyPr>
          <a:lstStyle/>
          <a:p>
            <a:pPr algn="ctr">
              <a:buNone/>
            </a:pPr>
            <a:r>
              <a:rPr lang="en-US" dirty="0" smtClean="0"/>
              <a:t>Physical data is everywhere</a:t>
            </a:r>
            <a:endParaRPr lang="en-US" dirty="0"/>
          </a:p>
        </p:txBody>
      </p:sp>
      <p:grpSp>
        <p:nvGrpSpPr>
          <p:cNvPr id="28" name="Group 27"/>
          <p:cNvGrpSpPr/>
          <p:nvPr/>
        </p:nvGrpSpPr>
        <p:grpSpPr>
          <a:xfrm>
            <a:off x="181188" y="2280497"/>
            <a:ext cx="3376632" cy="1317969"/>
            <a:chOff x="181188" y="2280497"/>
            <a:chExt cx="3376632" cy="1317969"/>
          </a:xfrm>
        </p:grpSpPr>
        <p:cxnSp>
          <p:nvCxnSpPr>
            <p:cNvPr id="7" name="Straight Connector 6"/>
            <p:cNvCxnSpPr/>
            <p:nvPr/>
          </p:nvCxnSpPr>
          <p:spPr>
            <a:xfrm>
              <a:off x="2358442" y="2280497"/>
              <a:ext cx="1199378" cy="1588"/>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13" name="Snip Single Corner Rectangle 12"/>
            <p:cNvSpPr/>
            <p:nvPr/>
          </p:nvSpPr>
          <p:spPr>
            <a:xfrm>
              <a:off x="181188" y="3165037"/>
              <a:ext cx="2943012" cy="433429"/>
            </a:xfrm>
            <a:prstGeom prst="snip1Rect">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Information from the world</a:t>
              </a:r>
              <a:endParaRPr lang="en-US" dirty="0"/>
            </a:p>
          </p:txBody>
        </p:sp>
        <p:cxnSp>
          <p:nvCxnSpPr>
            <p:cNvPr id="15" name="Straight Connector 14"/>
            <p:cNvCxnSpPr/>
            <p:nvPr/>
          </p:nvCxnSpPr>
          <p:spPr>
            <a:xfrm rot="5400000">
              <a:off x="2512012" y="2723958"/>
              <a:ext cx="882158" cy="1588"/>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grpSp>
      <p:pic>
        <p:nvPicPr>
          <p:cNvPr id="19" name="Picture 18"/>
          <p:cNvPicPr>
            <a:picLocks noChangeAspect="1"/>
          </p:cNvPicPr>
          <p:nvPr/>
        </p:nvPicPr>
        <p:blipFill>
          <a:blip r:embed="rId4"/>
          <a:stretch>
            <a:fillRect/>
          </a:stretch>
        </p:blipFill>
        <p:spPr>
          <a:xfrm>
            <a:off x="1371600" y="5981700"/>
            <a:ext cx="1441450" cy="876300"/>
          </a:xfrm>
          <a:prstGeom prst="rect">
            <a:avLst/>
          </a:prstGeom>
        </p:spPr>
      </p:pic>
      <p:pic>
        <p:nvPicPr>
          <p:cNvPr id="14" name="Picture 13"/>
          <p:cNvPicPr>
            <a:picLocks noChangeAspect="1"/>
          </p:cNvPicPr>
          <p:nvPr/>
        </p:nvPicPr>
        <p:blipFill>
          <a:blip r:embed="rId5"/>
          <a:stretch>
            <a:fillRect/>
          </a:stretch>
        </p:blipFill>
        <p:spPr>
          <a:xfrm>
            <a:off x="546399" y="3598466"/>
            <a:ext cx="897643" cy="1124802"/>
          </a:xfrm>
          <a:prstGeom prst="rect">
            <a:avLst/>
          </a:prstGeom>
        </p:spPr>
      </p:pic>
      <p:pic>
        <p:nvPicPr>
          <p:cNvPr id="22" name="Picture 21"/>
          <p:cNvPicPr>
            <a:picLocks noChangeAspect="1"/>
          </p:cNvPicPr>
          <p:nvPr/>
        </p:nvPicPr>
        <p:blipFill>
          <a:blip r:embed="rId6"/>
          <a:stretch>
            <a:fillRect/>
          </a:stretch>
        </p:blipFill>
        <p:spPr>
          <a:xfrm>
            <a:off x="0" y="4810680"/>
            <a:ext cx="1371600" cy="2057400"/>
          </a:xfrm>
          <a:prstGeom prst="rect">
            <a:avLst/>
          </a:prstGeom>
        </p:spPr>
      </p:pic>
      <p:pic>
        <p:nvPicPr>
          <p:cNvPr id="24" name="Picture 23"/>
          <p:cNvPicPr>
            <a:picLocks noChangeAspect="1"/>
          </p:cNvPicPr>
          <p:nvPr/>
        </p:nvPicPr>
        <p:blipFill>
          <a:blip r:embed="rId7"/>
          <a:stretch>
            <a:fillRect/>
          </a:stretch>
        </p:blipFill>
        <p:spPr>
          <a:xfrm>
            <a:off x="3189061" y="3851017"/>
            <a:ext cx="914400" cy="1511300"/>
          </a:xfrm>
          <a:prstGeom prst="rect">
            <a:avLst/>
          </a:prstGeom>
        </p:spPr>
      </p:pic>
      <p:pic>
        <p:nvPicPr>
          <p:cNvPr id="23" name="Picture 22"/>
          <p:cNvPicPr>
            <a:picLocks noChangeAspect="1"/>
          </p:cNvPicPr>
          <p:nvPr/>
        </p:nvPicPr>
        <p:blipFill>
          <a:blip r:embed="rId8"/>
          <a:stretch>
            <a:fillRect/>
          </a:stretch>
        </p:blipFill>
        <p:spPr>
          <a:xfrm>
            <a:off x="1444042" y="4810680"/>
            <a:ext cx="1828800" cy="1079500"/>
          </a:xfrm>
          <a:prstGeom prst="rect">
            <a:avLst/>
          </a:prstGeom>
        </p:spPr>
      </p:pic>
      <p:grpSp>
        <p:nvGrpSpPr>
          <p:cNvPr id="36" name="Group 35"/>
          <p:cNvGrpSpPr/>
          <p:nvPr/>
        </p:nvGrpSpPr>
        <p:grpSpPr>
          <a:xfrm>
            <a:off x="3272842" y="2294785"/>
            <a:ext cx="2280582" cy="1317175"/>
            <a:chOff x="3272842" y="2282085"/>
            <a:chExt cx="2280582" cy="1317175"/>
          </a:xfrm>
        </p:grpSpPr>
        <p:cxnSp>
          <p:nvCxnSpPr>
            <p:cNvPr id="9" name="Straight Connector 8"/>
            <p:cNvCxnSpPr/>
            <p:nvPr/>
          </p:nvCxnSpPr>
          <p:spPr>
            <a:xfrm>
              <a:off x="3710220" y="2282085"/>
              <a:ext cx="603511" cy="1588"/>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26" name="Snip Single Corner Rectangle 25"/>
            <p:cNvSpPr/>
            <p:nvPr/>
          </p:nvSpPr>
          <p:spPr>
            <a:xfrm>
              <a:off x="3272842" y="3165831"/>
              <a:ext cx="2280582" cy="433429"/>
            </a:xfrm>
            <a:prstGeom prst="snip1Rect">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Timeseries</a:t>
              </a:r>
              <a:endParaRPr lang="en-US" dirty="0"/>
            </a:p>
          </p:txBody>
        </p:sp>
        <p:cxnSp>
          <p:nvCxnSpPr>
            <p:cNvPr id="27" name="Straight Connector 26"/>
            <p:cNvCxnSpPr/>
            <p:nvPr/>
          </p:nvCxnSpPr>
          <p:spPr>
            <a:xfrm rot="5400000">
              <a:off x="3661587" y="2723958"/>
              <a:ext cx="882158" cy="1588"/>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grpSp>
      <p:grpSp>
        <p:nvGrpSpPr>
          <p:cNvPr id="37" name="Group 36"/>
          <p:cNvGrpSpPr/>
          <p:nvPr/>
        </p:nvGrpSpPr>
        <p:grpSpPr>
          <a:xfrm>
            <a:off x="4820422" y="2280497"/>
            <a:ext cx="3386479" cy="1315587"/>
            <a:chOff x="4820422" y="2280497"/>
            <a:chExt cx="3386479" cy="1315587"/>
          </a:xfrm>
        </p:grpSpPr>
        <p:cxnSp>
          <p:nvCxnSpPr>
            <p:cNvPr id="11" name="Straight Connector 10"/>
            <p:cNvCxnSpPr/>
            <p:nvPr/>
          </p:nvCxnSpPr>
          <p:spPr>
            <a:xfrm>
              <a:off x="4820422" y="2282085"/>
              <a:ext cx="1732778" cy="1588"/>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29" name="Snip Single Corner Rectangle 28"/>
            <p:cNvSpPr/>
            <p:nvPr/>
          </p:nvSpPr>
          <p:spPr>
            <a:xfrm>
              <a:off x="5797289" y="3162655"/>
              <a:ext cx="2409612" cy="433429"/>
            </a:xfrm>
            <a:prstGeom prst="snip1Rect">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Buildings</a:t>
              </a:r>
              <a:endParaRPr lang="en-US" dirty="0"/>
            </a:p>
          </p:txBody>
        </p:sp>
        <p:cxnSp>
          <p:nvCxnSpPr>
            <p:cNvPr id="31" name="Straight Connector 30"/>
            <p:cNvCxnSpPr/>
            <p:nvPr/>
          </p:nvCxnSpPr>
          <p:spPr>
            <a:xfrm rot="5400000">
              <a:off x="5867462" y="2720782"/>
              <a:ext cx="882158" cy="1588"/>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grpSp>
      <p:grpSp>
        <p:nvGrpSpPr>
          <p:cNvPr id="35" name="Group 34"/>
          <p:cNvGrpSpPr/>
          <p:nvPr/>
        </p:nvGrpSpPr>
        <p:grpSpPr>
          <a:xfrm>
            <a:off x="3124200" y="3984604"/>
            <a:ext cx="3657600" cy="2371746"/>
            <a:chOff x="3124200" y="3984604"/>
            <a:chExt cx="3657600" cy="2371746"/>
          </a:xfrm>
        </p:grpSpPr>
        <p:pic>
          <p:nvPicPr>
            <p:cNvPr id="34" name="Picture 33"/>
            <p:cNvPicPr>
              <a:picLocks noChangeAspect="1"/>
            </p:cNvPicPr>
            <p:nvPr/>
          </p:nvPicPr>
          <p:blipFill>
            <a:blip r:embed="rId9"/>
            <a:stretch>
              <a:fillRect/>
            </a:stretch>
          </p:blipFill>
          <p:spPr>
            <a:xfrm>
              <a:off x="3124200" y="4870450"/>
              <a:ext cx="3657600" cy="1485900"/>
            </a:xfrm>
            <a:prstGeom prst="rect">
              <a:avLst/>
            </a:prstGeom>
          </p:spPr>
        </p:pic>
        <p:sp>
          <p:nvSpPr>
            <p:cNvPr id="32" name="Rectangle 31"/>
            <p:cNvSpPr/>
            <p:nvPr/>
          </p:nvSpPr>
          <p:spPr>
            <a:xfrm>
              <a:off x="4267200" y="3984604"/>
              <a:ext cx="2286000" cy="1323439"/>
            </a:xfrm>
            <a:prstGeom prst="rect">
              <a:avLst/>
            </a:prstGeom>
          </p:spPr>
          <p:txBody>
            <a:bodyPr wrap="square">
              <a:spAutoFit/>
            </a:bodyPr>
            <a:lstStyle/>
            <a:p>
              <a:r>
                <a:rPr lang="en-US" sz="800" dirty="0">
                  <a:latin typeface="Andale Mono"/>
                  <a:cs typeface="Andale Mono"/>
                </a:rPr>
                <a:t>Wed Oct 27 12:35:00 </a:t>
              </a:r>
              <a:r>
                <a:rPr lang="en-US" sz="800" dirty="0" smtClean="0">
                  <a:latin typeface="Andale Mono"/>
                  <a:cs typeface="Andale Mono"/>
                </a:rPr>
                <a:t>2010,92.8</a:t>
              </a:r>
            </a:p>
            <a:p>
              <a:r>
                <a:rPr lang="en-US" sz="800" dirty="0" smtClean="0">
                  <a:latin typeface="Andale Mono"/>
                  <a:cs typeface="Andale Mono"/>
                </a:rPr>
                <a:t>Wed </a:t>
              </a:r>
              <a:r>
                <a:rPr lang="en-US" sz="800" dirty="0">
                  <a:latin typeface="Andale Mono"/>
                  <a:cs typeface="Andale Mono"/>
                </a:rPr>
                <a:t>Oct 27 12:40:00 </a:t>
              </a:r>
              <a:r>
                <a:rPr lang="en-US" sz="800" dirty="0" smtClean="0">
                  <a:latin typeface="Andale Mono"/>
                  <a:cs typeface="Andale Mono"/>
                </a:rPr>
                <a:t>2010,91.6</a:t>
              </a:r>
            </a:p>
            <a:p>
              <a:r>
                <a:rPr lang="en-US" sz="800" dirty="0" smtClean="0">
                  <a:latin typeface="Andale Mono"/>
                  <a:cs typeface="Andale Mono"/>
                </a:rPr>
                <a:t>Wed </a:t>
              </a:r>
              <a:r>
                <a:rPr lang="en-US" sz="800" dirty="0">
                  <a:latin typeface="Andale Mono"/>
                  <a:cs typeface="Andale Mono"/>
                </a:rPr>
                <a:t>Oct 27 12:45:00 </a:t>
              </a:r>
              <a:r>
                <a:rPr lang="en-US" sz="800" dirty="0" smtClean="0">
                  <a:latin typeface="Andale Mono"/>
                  <a:cs typeface="Andale Mono"/>
                </a:rPr>
                <a:t>2010,92.76</a:t>
              </a:r>
            </a:p>
            <a:p>
              <a:r>
                <a:rPr lang="en-US" sz="800" dirty="0" smtClean="0">
                  <a:latin typeface="Andale Mono"/>
                  <a:cs typeface="Andale Mono"/>
                </a:rPr>
                <a:t>Wed </a:t>
              </a:r>
              <a:r>
                <a:rPr lang="en-US" sz="800" dirty="0">
                  <a:latin typeface="Andale Mono"/>
                  <a:cs typeface="Andale Mono"/>
                </a:rPr>
                <a:t>Oct 27 12:50:00 </a:t>
              </a:r>
              <a:r>
                <a:rPr lang="en-US" sz="800" dirty="0" smtClean="0">
                  <a:latin typeface="Andale Mono"/>
                  <a:cs typeface="Andale Mono"/>
                </a:rPr>
                <a:t>2010,89.445</a:t>
              </a:r>
            </a:p>
            <a:p>
              <a:r>
                <a:rPr lang="en-US" sz="800" dirty="0" smtClean="0">
                  <a:latin typeface="Andale Mono"/>
                  <a:cs typeface="Andale Mono"/>
                </a:rPr>
                <a:t>Wed </a:t>
              </a:r>
              <a:r>
                <a:rPr lang="en-US" sz="800" dirty="0">
                  <a:latin typeface="Andale Mono"/>
                  <a:cs typeface="Andale Mono"/>
                </a:rPr>
                <a:t>Oct 27 12:55:00 </a:t>
              </a:r>
              <a:r>
                <a:rPr lang="en-US" sz="800" dirty="0" smtClean="0">
                  <a:latin typeface="Andale Mono"/>
                  <a:cs typeface="Andale Mono"/>
                </a:rPr>
                <a:t>2010,95.0</a:t>
              </a:r>
            </a:p>
            <a:p>
              <a:r>
                <a:rPr lang="en-US" sz="800" dirty="0" smtClean="0">
                  <a:latin typeface="Andale Mono"/>
                  <a:cs typeface="Andale Mono"/>
                </a:rPr>
                <a:t>Wed </a:t>
              </a:r>
              <a:r>
                <a:rPr lang="en-US" sz="800" dirty="0">
                  <a:latin typeface="Andale Mono"/>
                  <a:cs typeface="Andale Mono"/>
                </a:rPr>
                <a:t>Oct 27 13:00:00 </a:t>
              </a:r>
              <a:r>
                <a:rPr lang="en-US" sz="800" dirty="0" smtClean="0">
                  <a:latin typeface="Andale Mono"/>
                  <a:cs typeface="Andale Mono"/>
                </a:rPr>
                <a:t>2010,94.005</a:t>
              </a:r>
            </a:p>
            <a:p>
              <a:r>
                <a:rPr lang="en-US" sz="800" dirty="0" smtClean="0">
                  <a:latin typeface="Andale Mono"/>
                  <a:cs typeface="Andale Mono"/>
                </a:rPr>
                <a:t>Wed </a:t>
              </a:r>
              <a:r>
                <a:rPr lang="en-US" sz="800" dirty="0">
                  <a:latin typeface="Andale Mono"/>
                  <a:cs typeface="Andale Mono"/>
                </a:rPr>
                <a:t>Oct 27 13:05:00 </a:t>
              </a:r>
              <a:r>
                <a:rPr lang="en-US" sz="800" dirty="0" smtClean="0">
                  <a:latin typeface="Andale Mono"/>
                  <a:cs typeface="Andale Mono"/>
                </a:rPr>
                <a:t>2010,96.3</a:t>
              </a:r>
            </a:p>
            <a:p>
              <a:r>
                <a:rPr lang="en-US" sz="800" dirty="0" smtClean="0">
                  <a:latin typeface="Andale Mono"/>
                  <a:cs typeface="Andale Mono"/>
                </a:rPr>
                <a:t>Wed </a:t>
              </a:r>
              <a:r>
                <a:rPr lang="en-US" sz="800" dirty="0">
                  <a:latin typeface="Andale Mono"/>
                  <a:cs typeface="Andale Mono"/>
                </a:rPr>
                <a:t>Oct 27 13:10:00 </a:t>
              </a:r>
              <a:r>
                <a:rPr lang="en-US" sz="800" dirty="0" smtClean="0">
                  <a:latin typeface="Andale Mono"/>
                  <a:cs typeface="Andale Mono"/>
                </a:rPr>
                <a:t>2010,91.61</a:t>
              </a:r>
            </a:p>
            <a:p>
              <a:r>
                <a:rPr lang="en-US" sz="800" dirty="0" smtClean="0">
                  <a:latin typeface="Andale Mono"/>
                  <a:cs typeface="Andale Mono"/>
                </a:rPr>
                <a:t>Wed </a:t>
              </a:r>
              <a:r>
                <a:rPr lang="en-US" sz="800" dirty="0">
                  <a:latin typeface="Andale Mono"/>
                  <a:cs typeface="Andale Mono"/>
                </a:rPr>
                <a:t>Oct 27 13:15:00 </a:t>
              </a:r>
              <a:r>
                <a:rPr lang="en-US" sz="800" dirty="0" smtClean="0">
                  <a:latin typeface="Andale Mono"/>
                  <a:cs typeface="Andale Mono"/>
                </a:rPr>
                <a:t>2010,97.475</a:t>
              </a:r>
            </a:p>
            <a:p>
              <a:r>
                <a:rPr lang="en-US" sz="800" dirty="0" smtClean="0">
                  <a:latin typeface="Andale Mono"/>
                  <a:cs typeface="Andale Mono"/>
                </a:rPr>
                <a:t>Wed </a:t>
              </a:r>
              <a:r>
                <a:rPr lang="en-US" sz="800" dirty="0">
                  <a:latin typeface="Andale Mono"/>
                  <a:cs typeface="Andale Mono"/>
                </a:rPr>
                <a:t>Oct 27 13:20:00 </a:t>
              </a:r>
              <a:r>
                <a:rPr lang="en-US" sz="800" dirty="0" smtClean="0">
                  <a:latin typeface="Andale Mono"/>
                  <a:cs typeface="Andale Mono"/>
                </a:rPr>
                <a:t>2010,95.825</a:t>
              </a:r>
            </a:p>
          </p:txBody>
        </p:sp>
      </p:grpSp>
      <p:grpSp>
        <p:nvGrpSpPr>
          <p:cNvPr id="158" name="Group 157"/>
          <p:cNvGrpSpPr/>
          <p:nvPr/>
        </p:nvGrpSpPr>
        <p:grpSpPr>
          <a:xfrm>
            <a:off x="6703517" y="3913143"/>
            <a:ext cx="2319830" cy="2517775"/>
            <a:chOff x="6703517" y="3913143"/>
            <a:chExt cx="2319830" cy="2517775"/>
          </a:xfrm>
        </p:grpSpPr>
        <p:sp>
          <p:nvSpPr>
            <p:cNvPr id="98" name="Cube 97"/>
            <p:cNvSpPr/>
            <p:nvPr/>
          </p:nvSpPr>
          <p:spPr bwMode="auto">
            <a:xfrm>
              <a:off x="6739207" y="3913143"/>
              <a:ext cx="2284140" cy="2459843"/>
            </a:xfrm>
            <a:prstGeom prst="cube">
              <a:avLst>
                <a:gd name="adj" fmla="val 32639"/>
              </a:avLst>
            </a:prstGeom>
            <a:gradFill>
              <a:gsLst>
                <a:gs pos="0">
                  <a:schemeClr val="accent1">
                    <a:lumMod val="40000"/>
                    <a:lumOff val="60000"/>
                    <a:alpha val="0"/>
                  </a:schemeClr>
                </a:gs>
                <a:gs pos="100000">
                  <a:schemeClr val="accent1">
                    <a:tint val="50000"/>
                    <a:shade val="100000"/>
                    <a:satMod val="350000"/>
                  </a:schemeClr>
                </a:gs>
              </a:gsLst>
              <a:lin ang="20040000" scaled="0"/>
            </a:gradFill>
            <a:ln>
              <a:solidFill>
                <a:schemeClr val="accent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sng"/>
            </a:p>
          </p:txBody>
        </p:sp>
        <p:grpSp>
          <p:nvGrpSpPr>
            <p:cNvPr id="99" name="Group 96"/>
            <p:cNvGrpSpPr>
              <a:grpSpLocks/>
            </p:cNvGrpSpPr>
            <p:nvPr/>
          </p:nvGrpSpPr>
          <p:grpSpPr bwMode="auto">
            <a:xfrm>
              <a:off x="8144832" y="5585067"/>
              <a:ext cx="657055" cy="452496"/>
              <a:chOff x="2667000" y="4420431"/>
              <a:chExt cx="1596175" cy="789089"/>
            </a:xfrm>
          </p:grpSpPr>
          <p:sp>
            <p:nvSpPr>
              <p:cNvPr id="100" name="Cube 99"/>
              <p:cNvSpPr/>
              <p:nvPr/>
            </p:nvSpPr>
            <p:spPr>
              <a:xfrm>
                <a:off x="2667000" y="4420431"/>
                <a:ext cx="1067083" cy="761216"/>
              </a:xfrm>
              <a:prstGeom prst="cube">
                <a:avLst>
                  <a:gd name="adj" fmla="val 32639"/>
                </a:avLst>
              </a:prstGeom>
              <a:solidFill>
                <a:schemeClr val="accent2"/>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sng"/>
              </a:p>
            </p:txBody>
          </p:sp>
          <p:sp>
            <p:nvSpPr>
              <p:cNvPr id="101" name="TextBox 95"/>
              <p:cNvSpPr txBox="1">
                <a:spLocks noChangeArrowheads="1"/>
              </p:cNvSpPr>
              <p:nvPr/>
            </p:nvSpPr>
            <p:spPr bwMode="auto">
              <a:xfrm>
                <a:off x="2744120" y="4645966"/>
                <a:ext cx="1519055" cy="563554"/>
              </a:xfrm>
              <a:prstGeom prst="rect">
                <a:avLst/>
              </a:prstGeom>
              <a:noFill/>
              <a:ln w="9525">
                <a:noFill/>
                <a:miter lim="800000"/>
                <a:headEnd/>
                <a:tailEnd/>
              </a:ln>
            </p:spPr>
            <p:txBody>
              <a:bodyPr wrap="square">
                <a:prstTxWarp prst="textNoShape">
                  <a:avLst/>
                </a:prstTxWarp>
                <a:spAutoFit/>
              </a:bodyPr>
              <a:lstStyle/>
              <a:p>
                <a:pPr>
                  <a:defRPr/>
                </a:pPr>
                <a:r>
                  <a:rPr lang="en-US" sz="1500" b="0" u="sng" dirty="0">
                    <a:noFill/>
                  </a:rPr>
                  <a:t>BMS</a:t>
                </a:r>
              </a:p>
            </p:txBody>
          </p:sp>
        </p:grpSp>
        <p:sp>
          <p:nvSpPr>
            <p:cNvPr id="102" name="TextBox 46"/>
            <p:cNvSpPr txBox="1">
              <a:spLocks noChangeArrowheads="1"/>
            </p:cNvSpPr>
            <p:nvPr/>
          </p:nvSpPr>
          <p:spPr bwMode="auto">
            <a:xfrm rot="16200000">
              <a:off x="7205852" y="5891773"/>
              <a:ext cx="784258" cy="276999"/>
            </a:xfrm>
            <a:prstGeom prst="rect">
              <a:avLst/>
            </a:prstGeom>
            <a:noFill/>
            <a:ln w="9525">
              <a:noFill/>
              <a:miter lim="800000"/>
              <a:headEnd/>
              <a:tailEnd/>
            </a:ln>
          </p:spPr>
          <p:txBody>
            <a:bodyPr wrap="square">
              <a:prstTxWarp prst="textNoShape">
                <a:avLst/>
              </a:prstTxWarp>
              <a:spAutoFit/>
            </a:bodyPr>
            <a:lstStyle/>
            <a:p>
              <a:r>
                <a:rPr lang="en-US" sz="1200" u="sng" dirty="0"/>
                <a:t>Light</a:t>
              </a:r>
            </a:p>
          </p:txBody>
        </p:sp>
        <p:grpSp>
          <p:nvGrpSpPr>
            <p:cNvPr id="103" name="Group 91"/>
            <p:cNvGrpSpPr>
              <a:grpSpLocks/>
            </p:cNvGrpSpPr>
            <p:nvPr/>
          </p:nvGrpSpPr>
          <p:grpSpPr bwMode="auto">
            <a:xfrm>
              <a:off x="7705574" y="4352401"/>
              <a:ext cx="964537" cy="1932734"/>
              <a:chOff x="4727576" y="1676410"/>
              <a:chExt cx="1673224" cy="3352842"/>
            </a:xfrm>
          </p:grpSpPr>
          <p:sp>
            <p:nvSpPr>
              <p:cNvPr id="104" name="Cube 103"/>
              <p:cNvSpPr/>
              <p:nvPr/>
            </p:nvSpPr>
            <p:spPr>
              <a:xfrm>
                <a:off x="4727576" y="4419644"/>
                <a:ext cx="587375" cy="609608"/>
              </a:xfrm>
              <a:prstGeom prst="cube">
                <a:avLst/>
              </a:prstGeom>
              <a:gradFill flip="none" rotWithShape="1">
                <a:gsLst>
                  <a:gs pos="0">
                    <a:srgbClr val="FF0000"/>
                  </a:gs>
                  <a:gs pos="100000">
                    <a:srgbClr val="FFFFFF"/>
                  </a:gs>
                </a:gsLst>
                <a:lin ang="0" scaled="1"/>
                <a:tileRect/>
              </a:gradFill>
              <a:ln>
                <a:solidFill>
                  <a:srgbClr val="FF0000">
                    <a:alpha val="73000"/>
                  </a:srgb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sng"/>
              </a:p>
            </p:txBody>
          </p:sp>
          <p:cxnSp>
            <p:nvCxnSpPr>
              <p:cNvPr id="105" name="Straight Connector 104"/>
              <p:cNvCxnSpPr/>
              <p:nvPr/>
            </p:nvCxnSpPr>
            <p:spPr>
              <a:xfrm rot="5400000">
                <a:off x="3925874" y="3314731"/>
                <a:ext cx="2211415" cy="1588"/>
              </a:xfrm>
              <a:prstGeom prst="line">
                <a:avLst/>
              </a:prstGeom>
              <a:ln w="508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V="1">
                <a:off x="5032376" y="3048027"/>
                <a:ext cx="1142999" cy="914411"/>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5032376" y="2438420"/>
                <a:ext cx="1142999" cy="914411"/>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5032376" y="1676410"/>
                <a:ext cx="1368424" cy="1141426"/>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5111751" y="2589233"/>
                <a:ext cx="454025" cy="1588"/>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5184776" y="2438420"/>
                <a:ext cx="454025" cy="1587"/>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5108576" y="3198841"/>
                <a:ext cx="454025" cy="1588"/>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5181601" y="3048027"/>
                <a:ext cx="454025" cy="1587"/>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5108576" y="3808449"/>
                <a:ext cx="454025" cy="1588"/>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5181601" y="3657635"/>
                <a:ext cx="454025" cy="1587"/>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15" name="TextBox 48"/>
            <p:cNvSpPr txBox="1">
              <a:spLocks noChangeArrowheads="1"/>
            </p:cNvSpPr>
            <p:nvPr/>
          </p:nvSpPr>
          <p:spPr bwMode="auto">
            <a:xfrm rot="16200000">
              <a:off x="7005355" y="5850210"/>
              <a:ext cx="870152" cy="276999"/>
            </a:xfrm>
            <a:prstGeom prst="rect">
              <a:avLst/>
            </a:prstGeom>
            <a:noFill/>
            <a:ln w="9525">
              <a:noFill/>
              <a:miter lim="800000"/>
              <a:headEnd/>
              <a:tailEnd/>
            </a:ln>
          </p:spPr>
          <p:txBody>
            <a:bodyPr wrap="square">
              <a:prstTxWarp prst="textNoShape">
                <a:avLst/>
              </a:prstTxWarp>
              <a:spAutoFit/>
            </a:bodyPr>
            <a:lstStyle/>
            <a:p>
              <a:r>
                <a:rPr lang="en-US" sz="1200" u="sng" dirty="0"/>
                <a:t>Transport</a:t>
              </a:r>
            </a:p>
          </p:txBody>
        </p:sp>
        <p:cxnSp>
          <p:nvCxnSpPr>
            <p:cNvPr id="116" name="Straight Connector 115"/>
            <p:cNvCxnSpPr/>
            <p:nvPr/>
          </p:nvCxnSpPr>
          <p:spPr bwMode="auto">
            <a:xfrm rot="5400000">
              <a:off x="7201342" y="5472508"/>
              <a:ext cx="1624339" cy="915"/>
            </a:xfrm>
            <a:prstGeom prst="line">
              <a:avLst/>
            </a:prstGeom>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bwMode="auto">
            <a:xfrm rot="5400000">
              <a:off x="6761170" y="5471592"/>
              <a:ext cx="1624338" cy="915"/>
            </a:xfrm>
            <a:prstGeom prst="line">
              <a:avLst/>
            </a:prstGeom>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bwMode="auto">
            <a:xfrm rot="5400000">
              <a:off x="6585466" y="5445054"/>
              <a:ext cx="1624339" cy="915"/>
            </a:xfrm>
            <a:prstGeom prst="line">
              <a:avLst/>
            </a:prstGeom>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bwMode="auto">
            <a:xfrm rot="5400000">
              <a:off x="6892947" y="5471592"/>
              <a:ext cx="1624338" cy="915"/>
            </a:xfrm>
            <a:prstGeom prst="line">
              <a:avLst/>
            </a:prstGeom>
          </p:spPr>
          <p:style>
            <a:lnRef idx="2">
              <a:schemeClr val="accent1"/>
            </a:lnRef>
            <a:fillRef idx="0">
              <a:schemeClr val="accent1"/>
            </a:fillRef>
            <a:effectRef idx="1">
              <a:schemeClr val="accent1"/>
            </a:effectRef>
            <a:fontRef idx="minor">
              <a:schemeClr val="tx1"/>
            </a:fontRef>
          </p:style>
        </p:cxnSp>
        <p:sp>
          <p:nvSpPr>
            <p:cNvPr id="120" name="Cube 119"/>
            <p:cNvSpPr/>
            <p:nvPr/>
          </p:nvSpPr>
          <p:spPr bwMode="auto">
            <a:xfrm>
              <a:off x="8584089" y="5362693"/>
              <a:ext cx="338594" cy="351406"/>
            </a:xfrm>
            <a:prstGeom prst="cube">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sng"/>
            </a:p>
          </p:txBody>
        </p:sp>
        <p:sp>
          <p:nvSpPr>
            <p:cNvPr id="121" name="Cube 120"/>
            <p:cNvSpPr/>
            <p:nvPr/>
          </p:nvSpPr>
          <p:spPr bwMode="auto">
            <a:xfrm>
              <a:off x="8013054" y="5933728"/>
              <a:ext cx="338594" cy="351406"/>
            </a:xfrm>
            <a:prstGeom prst="cube">
              <a:avLst/>
            </a:prstGeom>
            <a:ln>
              <a:solidFill>
                <a:schemeClr val="accent1">
                  <a:shade val="95000"/>
                  <a:satMod val="105000"/>
                  <a:alpha val="73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sng"/>
            </a:p>
          </p:txBody>
        </p:sp>
        <p:cxnSp>
          <p:nvCxnSpPr>
            <p:cNvPr id="122" name="Straight Connector 121"/>
            <p:cNvCxnSpPr/>
            <p:nvPr/>
          </p:nvCxnSpPr>
          <p:spPr bwMode="auto">
            <a:xfrm rot="5400000">
              <a:off x="7550918" y="5296805"/>
              <a:ext cx="1274762" cy="915"/>
            </a:xfrm>
            <a:prstGeom prst="line">
              <a:avLst/>
            </a:prstGeom>
            <a:ln w="50800">
              <a:solidFill>
                <a:schemeClr val="tx2"/>
              </a:solidFill>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bwMode="auto">
            <a:xfrm rot="5400000">
              <a:off x="8166794" y="4769695"/>
              <a:ext cx="1273847" cy="1830"/>
            </a:xfrm>
            <a:prstGeom prst="line">
              <a:avLst/>
            </a:prstGeom>
            <a:ln w="50800">
              <a:solidFill>
                <a:srgbClr val="800080"/>
              </a:solidFill>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bwMode="auto">
            <a:xfrm flipV="1">
              <a:off x="8188757" y="5451460"/>
              <a:ext cx="261724" cy="218714"/>
            </a:xfrm>
            <a:prstGeom prst="line">
              <a:avLst/>
            </a:prstGeom>
            <a:ln w="38100">
              <a:solidFill>
                <a:schemeClr val="tx2"/>
              </a:solidFill>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bwMode="auto">
            <a:xfrm flipV="1">
              <a:off x="8188757" y="5100054"/>
              <a:ext cx="261724" cy="218714"/>
            </a:xfrm>
            <a:prstGeom prst="line">
              <a:avLst/>
            </a:prstGeom>
            <a:ln w="38100">
              <a:solidFill>
                <a:schemeClr val="tx2"/>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bwMode="auto">
            <a:xfrm flipV="1">
              <a:off x="8188757" y="4791658"/>
              <a:ext cx="261724" cy="218713"/>
            </a:xfrm>
            <a:prstGeom prst="line">
              <a:avLst/>
            </a:prstGeom>
            <a:ln w="38100">
              <a:solidFill>
                <a:schemeClr val="tx2"/>
              </a:solidFill>
            </a:ln>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bwMode="auto">
            <a:xfrm>
              <a:off x="8056980" y="5539311"/>
              <a:ext cx="261724" cy="915"/>
            </a:xfrm>
            <a:prstGeom prst="line">
              <a:avLst/>
            </a:prstGeom>
            <a:ln w="25400">
              <a:solidFill>
                <a:schemeClr val="tx2"/>
              </a:solidFill>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bwMode="auto">
            <a:xfrm>
              <a:off x="8146662" y="5494471"/>
              <a:ext cx="261724" cy="915"/>
            </a:xfrm>
            <a:prstGeom prst="line">
              <a:avLst/>
            </a:prstGeom>
            <a:ln w="25400">
              <a:solidFill>
                <a:schemeClr val="tx2"/>
              </a:solidFill>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bwMode="auto">
            <a:xfrm>
              <a:off x="8056980" y="5187905"/>
              <a:ext cx="261724" cy="915"/>
            </a:xfrm>
            <a:prstGeom prst="line">
              <a:avLst/>
            </a:prstGeom>
            <a:ln w="25400">
              <a:solidFill>
                <a:schemeClr val="tx2"/>
              </a:solidFill>
            </a:ln>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bwMode="auto">
            <a:xfrm>
              <a:off x="8146662" y="5143065"/>
              <a:ext cx="261724" cy="915"/>
            </a:xfrm>
            <a:prstGeom prst="line">
              <a:avLst/>
            </a:prstGeom>
            <a:ln w="25400">
              <a:solidFill>
                <a:schemeClr val="tx2"/>
              </a:solidFill>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bwMode="auto">
            <a:xfrm>
              <a:off x="8056980" y="4878595"/>
              <a:ext cx="261724" cy="915"/>
            </a:xfrm>
            <a:prstGeom prst="line">
              <a:avLst/>
            </a:prstGeom>
            <a:ln w="25400">
              <a:solidFill>
                <a:schemeClr val="tx2"/>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bwMode="auto">
            <a:xfrm>
              <a:off x="8146662" y="4833754"/>
              <a:ext cx="261724" cy="915"/>
            </a:xfrm>
            <a:prstGeom prst="line">
              <a:avLst/>
            </a:prstGeom>
            <a:ln w="25400">
              <a:solidFill>
                <a:schemeClr val="tx2"/>
              </a:solidFill>
            </a:ln>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bwMode="auto">
            <a:xfrm flipV="1">
              <a:off x="8540164" y="5143979"/>
              <a:ext cx="261724" cy="218714"/>
            </a:xfrm>
            <a:prstGeom prst="line">
              <a:avLst/>
            </a:prstGeom>
            <a:ln w="38100">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bwMode="auto">
            <a:xfrm flipV="1">
              <a:off x="8540164" y="4792573"/>
              <a:ext cx="261724" cy="218714"/>
            </a:xfrm>
            <a:prstGeom prst="line">
              <a:avLst/>
            </a:prstGeom>
            <a:ln w="38100">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bwMode="auto">
            <a:xfrm flipV="1">
              <a:off x="8540164" y="4484178"/>
              <a:ext cx="261724" cy="218713"/>
            </a:xfrm>
            <a:prstGeom prst="line">
              <a:avLst/>
            </a:prstGeom>
            <a:ln w="38100">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bwMode="auto">
            <a:xfrm>
              <a:off x="8408386" y="5231831"/>
              <a:ext cx="261724" cy="915"/>
            </a:xfrm>
            <a:prstGeom prst="line">
              <a:avLst/>
            </a:prstGeom>
            <a:ln w="25400">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bwMode="auto">
            <a:xfrm>
              <a:off x="8498068" y="5186990"/>
              <a:ext cx="261724" cy="915"/>
            </a:xfrm>
            <a:prstGeom prst="line">
              <a:avLst/>
            </a:prstGeom>
            <a:ln w="25400">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bwMode="auto">
            <a:xfrm>
              <a:off x="8408386" y="4880425"/>
              <a:ext cx="261724" cy="915"/>
            </a:xfrm>
            <a:prstGeom prst="line">
              <a:avLst/>
            </a:prstGeom>
            <a:ln w="25400">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bwMode="auto">
            <a:xfrm>
              <a:off x="8498068" y="4835584"/>
              <a:ext cx="261724" cy="915"/>
            </a:xfrm>
            <a:prstGeom prst="line">
              <a:avLst/>
            </a:prstGeom>
            <a:ln w="25400">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bwMode="auto">
            <a:xfrm>
              <a:off x="8408386" y="4571114"/>
              <a:ext cx="261724" cy="915"/>
            </a:xfrm>
            <a:prstGeom prst="line">
              <a:avLst/>
            </a:prstGeom>
            <a:ln w="25400">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bwMode="auto">
            <a:xfrm>
              <a:off x="8498068" y="4526274"/>
              <a:ext cx="261724" cy="915"/>
            </a:xfrm>
            <a:prstGeom prst="line">
              <a:avLst/>
            </a:prstGeom>
            <a:ln w="25400">
              <a:solidFill>
                <a:srgbClr val="660066"/>
              </a:solidFill>
            </a:ln>
          </p:spPr>
          <p:style>
            <a:lnRef idx="2">
              <a:schemeClr val="accent1"/>
            </a:lnRef>
            <a:fillRef idx="0">
              <a:schemeClr val="accent1"/>
            </a:fillRef>
            <a:effectRef idx="1">
              <a:schemeClr val="accent1"/>
            </a:effectRef>
            <a:fontRef idx="minor">
              <a:schemeClr val="tx1"/>
            </a:fontRef>
          </p:style>
        </p:cxnSp>
        <p:sp>
          <p:nvSpPr>
            <p:cNvPr id="142" name="TextBox 42"/>
            <p:cNvSpPr txBox="1">
              <a:spLocks noChangeArrowheads="1"/>
            </p:cNvSpPr>
            <p:nvPr/>
          </p:nvSpPr>
          <p:spPr bwMode="auto">
            <a:xfrm rot="16200000">
              <a:off x="7800746" y="5900467"/>
              <a:ext cx="737587" cy="276999"/>
            </a:xfrm>
            <a:prstGeom prst="rect">
              <a:avLst/>
            </a:prstGeom>
            <a:noFill/>
            <a:ln w="9525">
              <a:noFill/>
              <a:miter lim="800000"/>
              <a:headEnd/>
              <a:tailEnd/>
            </a:ln>
          </p:spPr>
          <p:txBody>
            <a:bodyPr wrap="square">
              <a:prstTxWarp prst="textNoShape">
                <a:avLst/>
              </a:prstTxWarp>
              <a:spAutoFit/>
            </a:bodyPr>
            <a:lstStyle/>
            <a:p>
              <a:r>
                <a:rPr lang="en-US" sz="1200" u="sng" dirty="0"/>
                <a:t>HVAC</a:t>
              </a:r>
            </a:p>
          </p:txBody>
        </p:sp>
        <p:sp>
          <p:nvSpPr>
            <p:cNvPr id="143" name="TextBox 49"/>
            <p:cNvSpPr txBox="1">
              <a:spLocks noChangeArrowheads="1"/>
            </p:cNvSpPr>
            <p:nvPr/>
          </p:nvSpPr>
          <p:spPr bwMode="auto">
            <a:xfrm rot="16200000">
              <a:off x="7473590" y="5910355"/>
              <a:ext cx="764126" cy="276999"/>
            </a:xfrm>
            <a:prstGeom prst="rect">
              <a:avLst/>
            </a:prstGeom>
            <a:noFill/>
            <a:ln w="9525">
              <a:noFill/>
              <a:miter lim="800000"/>
              <a:headEnd/>
              <a:tailEnd/>
            </a:ln>
          </p:spPr>
          <p:txBody>
            <a:bodyPr wrap="square">
              <a:prstTxWarp prst="textNoShape">
                <a:avLst/>
              </a:prstTxWarp>
              <a:spAutoFit/>
            </a:bodyPr>
            <a:lstStyle/>
            <a:p>
              <a:r>
                <a:rPr lang="en-US" sz="1200" u="sng" dirty="0"/>
                <a:t>Electrical</a:t>
              </a:r>
            </a:p>
          </p:txBody>
        </p:sp>
        <p:sp>
          <p:nvSpPr>
            <p:cNvPr id="146" name="Text Box 10"/>
            <p:cNvSpPr txBox="1">
              <a:spLocks noChangeArrowheads="1"/>
            </p:cNvSpPr>
            <p:nvPr/>
          </p:nvSpPr>
          <p:spPr bwMode="auto">
            <a:xfrm>
              <a:off x="6769406" y="5701288"/>
              <a:ext cx="598489" cy="338554"/>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800" u="sng" dirty="0"/>
                <a:t>Perimeter HVAC</a:t>
              </a:r>
            </a:p>
          </p:txBody>
        </p:sp>
        <p:sp>
          <p:nvSpPr>
            <p:cNvPr id="147" name="Rectangle 11"/>
            <p:cNvSpPr>
              <a:spLocks noChangeArrowheads="1"/>
            </p:cNvSpPr>
            <p:nvPr/>
          </p:nvSpPr>
          <p:spPr bwMode="auto">
            <a:xfrm>
              <a:off x="7103425" y="4917030"/>
              <a:ext cx="439258" cy="276999"/>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600" u="sng" dirty="0"/>
                <a:t>Core HVAC</a:t>
              </a:r>
            </a:p>
          </p:txBody>
        </p:sp>
        <p:sp>
          <p:nvSpPr>
            <p:cNvPr id="148" name="Rectangle 12"/>
            <p:cNvSpPr>
              <a:spLocks noChangeArrowheads="1"/>
            </p:cNvSpPr>
            <p:nvPr/>
          </p:nvSpPr>
          <p:spPr bwMode="auto">
            <a:xfrm>
              <a:off x="7638770" y="5161367"/>
              <a:ext cx="467627" cy="276999"/>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600" u="sng"/>
                <a:t>Ambient Lighting</a:t>
              </a:r>
            </a:p>
          </p:txBody>
        </p:sp>
        <p:sp>
          <p:nvSpPr>
            <p:cNvPr id="149" name="Rectangle 13"/>
            <p:cNvSpPr>
              <a:spLocks noChangeArrowheads="1"/>
            </p:cNvSpPr>
            <p:nvPr/>
          </p:nvSpPr>
          <p:spPr bwMode="auto">
            <a:xfrm>
              <a:off x="6703517" y="5248303"/>
              <a:ext cx="839166" cy="323165"/>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800" u="sng" dirty="0"/>
                <a:t>Task</a:t>
              </a:r>
              <a:r>
                <a:rPr lang="en-US" sz="600" u="sng" dirty="0"/>
                <a:t> </a:t>
              </a:r>
              <a:r>
                <a:rPr lang="en-US" sz="700" u="sng" dirty="0"/>
                <a:t>Lighting &amp; Conditioning</a:t>
              </a:r>
              <a:endParaRPr lang="en-US" sz="600" u="sng" dirty="0"/>
            </a:p>
          </p:txBody>
        </p:sp>
        <p:sp>
          <p:nvSpPr>
            <p:cNvPr id="150" name="Rectangle 14"/>
            <p:cNvSpPr>
              <a:spLocks noChangeArrowheads="1"/>
            </p:cNvSpPr>
            <p:nvPr/>
          </p:nvSpPr>
          <p:spPr bwMode="auto">
            <a:xfrm>
              <a:off x="7366979" y="5638144"/>
              <a:ext cx="484098" cy="369332"/>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600" u="sng"/>
                <a:t>Power Load Mgmt</a:t>
              </a:r>
            </a:p>
          </p:txBody>
        </p:sp>
        <p:sp>
          <p:nvSpPr>
            <p:cNvPr id="151" name="Rectangle 15"/>
            <p:cNvSpPr>
              <a:spLocks noChangeArrowheads="1"/>
            </p:cNvSpPr>
            <p:nvPr/>
          </p:nvSpPr>
          <p:spPr bwMode="auto">
            <a:xfrm>
              <a:off x="7606741" y="4846566"/>
              <a:ext cx="592082" cy="276999"/>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600" u="sng"/>
                <a:t>Shade or Passive Solar</a:t>
              </a:r>
            </a:p>
          </p:txBody>
        </p:sp>
        <p:sp>
          <p:nvSpPr>
            <p:cNvPr id="152" name="Rectangle 16"/>
            <p:cNvSpPr>
              <a:spLocks noChangeArrowheads="1"/>
            </p:cNvSpPr>
            <p:nvPr/>
          </p:nvSpPr>
          <p:spPr bwMode="auto">
            <a:xfrm>
              <a:off x="7612232" y="4992985"/>
              <a:ext cx="494165" cy="369332"/>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600" u="sng"/>
                <a:t>Natural Ventilation</a:t>
              </a:r>
            </a:p>
          </p:txBody>
        </p:sp>
      </p:grpSp>
      <p:sp>
        <p:nvSpPr>
          <p:cNvPr id="159" name="Footer Placeholder 158"/>
          <p:cNvSpPr>
            <a:spLocks noGrp="1"/>
          </p:cNvSpPr>
          <p:nvPr>
            <p:ph type="ftr" sz="quarter" idx="11"/>
          </p:nvPr>
        </p:nvSpPr>
        <p:spPr/>
        <p:txBody>
          <a:bodyPr/>
          <a:lstStyle/>
          <a:p>
            <a:r>
              <a:rPr lang="en-US" smtClean="0"/>
              <a:t>SenSys '10: Zurich, Switzerland</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Picture 5" descr="Untitled-2.png"/>
          <p:cNvPicPr>
            <a:picLocks noChangeAspect="1"/>
          </p:cNvPicPr>
          <p:nvPr/>
        </p:nvPicPr>
        <p:blipFill>
          <a:blip r:embed="rId2" cstate="print"/>
          <a:stretch>
            <a:fillRect/>
          </a:stretch>
        </p:blipFill>
        <p:spPr>
          <a:xfrm>
            <a:off x="2123091" y="1105476"/>
            <a:ext cx="4897817" cy="4989880"/>
          </a:xfrm>
          <a:prstGeom prst="rect">
            <a:avLst/>
          </a:prstGeom>
          <a:ln>
            <a:solidFill>
              <a:schemeClr val="accent1">
                <a:shade val="95000"/>
                <a:satMod val="105000"/>
                <a:alpha val="0"/>
              </a:schemeClr>
            </a:solidFill>
          </a:ln>
        </p:spPr>
      </p:pic>
      <p:sp>
        <p:nvSpPr>
          <p:cNvPr id="7" name="TextBox 6"/>
          <p:cNvSpPr txBox="1"/>
          <p:nvPr/>
        </p:nvSpPr>
        <p:spPr>
          <a:xfrm>
            <a:off x="1063066" y="520700"/>
            <a:ext cx="7017867" cy="584776"/>
          </a:xfrm>
          <a:prstGeom prst="rect">
            <a:avLst/>
          </a:prstGeom>
          <a:noFill/>
        </p:spPr>
        <p:txBody>
          <a:bodyPr wrap="none" rtlCol="0">
            <a:spAutoFit/>
          </a:bodyPr>
          <a:lstStyle/>
          <a:p>
            <a:r>
              <a:rPr lang="en-US" sz="3200" dirty="0" smtClean="0">
                <a:solidFill>
                  <a:srgbClr val="C0504D"/>
                </a:solidFill>
              </a:rPr>
              <a:t>Shared Application: Metadata Repository</a:t>
            </a:r>
            <a:endParaRPr lang="en-US" sz="3200" dirty="0">
              <a:solidFill>
                <a:srgbClr val="C0504D"/>
              </a:solidFill>
            </a:endParaRPr>
          </a:p>
        </p:txBody>
      </p:sp>
      <p:sp>
        <p:nvSpPr>
          <p:cNvPr id="8" name="Footer Placeholder 7"/>
          <p:cNvSpPr>
            <a:spLocks noGrp="1"/>
          </p:cNvSpPr>
          <p:nvPr>
            <p:ph type="ftr" sz="quarter" idx="11"/>
          </p:nvPr>
        </p:nvSpPr>
        <p:spPr/>
        <p:txBody>
          <a:bodyPr/>
          <a:lstStyle/>
          <a:p>
            <a:r>
              <a:rPr lang="en-US" smtClean="0"/>
              <a:t>SenSys '10: Zurich, Switzerland</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TextBox 5"/>
          <p:cNvSpPr txBox="1"/>
          <p:nvPr/>
        </p:nvSpPr>
        <p:spPr>
          <a:xfrm>
            <a:off x="3630708" y="1079500"/>
            <a:ext cx="3395280" cy="584776"/>
          </a:xfrm>
          <a:prstGeom prst="rect">
            <a:avLst/>
          </a:prstGeom>
          <a:noFill/>
        </p:spPr>
        <p:txBody>
          <a:bodyPr wrap="none" rtlCol="0">
            <a:spAutoFit/>
          </a:bodyPr>
          <a:lstStyle/>
          <a:p>
            <a:r>
              <a:rPr lang="en-US" sz="3200" dirty="0" smtClean="0">
                <a:solidFill>
                  <a:srgbClr val="C0504D"/>
                </a:solidFill>
              </a:rPr>
              <a:t>open source library</a:t>
            </a:r>
            <a:endParaRPr lang="en-US" sz="3200" dirty="0">
              <a:solidFill>
                <a:srgbClr val="C0504D"/>
              </a:solidFill>
            </a:endParaRPr>
          </a:p>
        </p:txBody>
      </p:sp>
      <p:sp>
        <p:nvSpPr>
          <p:cNvPr id="7" name="TextBox 6"/>
          <p:cNvSpPr txBox="1"/>
          <p:nvPr/>
        </p:nvSpPr>
        <p:spPr>
          <a:xfrm>
            <a:off x="1917700" y="494724"/>
            <a:ext cx="5108289" cy="584776"/>
          </a:xfrm>
          <a:prstGeom prst="rect">
            <a:avLst/>
          </a:prstGeom>
          <a:noFill/>
        </p:spPr>
        <p:txBody>
          <a:bodyPr wrap="none" rtlCol="0">
            <a:spAutoFit/>
          </a:bodyPr>
          <a:lstStyle/>
          <a:p>
            <a:r>
              <a:rPr lang="en-US" sz="3200" dirty="0" err="1" smtClean="0">
                <a:solidFill>
                  <a:srgbClr val="C0504D"/>
                </a:solidFill>
              </a:rPr>
              <a:t>sMAP</a:t>
            </a:r>
            <a:r>
              <a:rPr lang="en-US" sz="3200" dirty="0" smtClean="0">
                <a:solidFill>
                  <a:srgbClr val="C0504D"/>
                </a:solidFill>
              </a:rPr>
              <a:t> represents instruments</a:t>
            </a:r>
            <a:endParaRPr lang="en-US" sz="3200" dirty="0">
              <a:solidFill>
                <a:srgbClr val="C0504D"/>
              </a:solidFill>
            </a:endParaRPr>
          </a:p>
        </p:txBody>
      </p:sp>
      <p:sp>
        <p:nvSpPr>
          <p:cNvPr id="8" name="TextBox 7"/>
          <p:cNvSpPr txBox="1"/>
          <p:nvPr/>
        </p:nvSpPr>
        <p:spPr>
          <a:xfrm>
            <a:off x="1498601" y="1664276"/>
            <a:ext cx="5527388" cy="2123658"/>
          </a:xfrm>
          <a:prstGeom prst="rect">
            <a:avLst/>
          </a:prstGeom>
          <a:noFill/>
        </p:spPr>
        <p:txBody>
          <a:bodyPr wrap="square" rtlCol="0">
            <a:spAutoFit/>
          </a:bodyPr>
          <a:lstStyle/>
          <a:p>
            <a:pPr algn="r"/>
            <a:r>
              <a:rPr lang="en-US" sz="3200" dirty="0" smtClean="0">
                <a:solidFill>
                  <a:srgbClr val="C0504D"/>
                </a:solidFill>
              </a:rPr>
              <a:t>lots of </a:t>
            </a:r>
            <a:r>
              <a:rPr lang="en-US" sz="3200" i="1" dirty="0" smtClean="0">
                <a:solidFill>
                  <a:srgbClr val="C0504D"/>
                </a:solidFill>
              </a:rPr>
              <a:t>independent </a:t>
            </a:r>
            <a:r>
              <a:rPr lang="en-US" sz="3200" dirty="0" smtClean="0">
                <a:solidFill>
                  <a:srgbClr val="C0504D"/>
                </a:solidFill>
              </a:rPr>
              <a:t>tools on top</a:t>
            </a:r>
          </a:p>
          <a:p>
            <a:pPr algn="r"/>
            <a:r>
              <a:rPr lang="en-US" sz="2000" dirty="0" smtClean="0"/>
              <a:t>storage</a:t>
            </a:r>
          </a:p>
          <a:p>
            <a:pPr algn="r"/>
            <a:r>
              <a:rPr lang="en-US" sz="2000" dirty="0" smtClean="0"/>
              <a:t>metadata</a:t>
            </a:r>
          </a:p>
          <a:p>
            <a:pPr algn="r"/>
            <a:r>
              <a:rPr lang="en-US" sz="2000" dirty="0" smtClean="0"/>
              <a:t>authentication</a:t>
            </a:r>
          </a:p>
          <a:p>
            <a:pPr algn="r"/>
            <a:r>
              <a:rPr lang="en-US" sz="2000" dirty="0" smtClean="0"/>
              <a:t>location</a:t>
            </a:r>
          </a:p>
          <a:p>
            <a:pPr algn="r"/>
            <a:r>
              <a:rPr lang="en-US" sz="2000" i="1" dirty="0" smtClean="0"/>
              <a:t>and more from the community</a:t>
            </a:r>
            <a:endParaRPr lang="en-US" sz="2000" i="1" dirty="0"/>
          </a:p>
        </p:txBody>
      </p:sp>
      <p:pic>
        <p:nvPicPr>
          <p:cNvPr id="9" name="Picture 8"/>
          <p:cNvPicPr>
            <a:picLocks noChangeAspect="1"/>
          </p:cNvPicPr>
          <p:nvPr/>
        </p:nvPicPr>
        <p:blipFill>
          <a:blip r:embed="rId3">
            <a:clrChange>
              <a:clrFrom>
                <a:srgbClr val="FFFFFF"/>
              </a:clrFrom>
              <a:clrTo>
                <a:srgbClr val="FFFFFF">
                  <a:alpha val="0"/>
                </a:srgbClr>
              </a:clrTo>
            </a:clrChange>
          </a:blip>
          <a:srcRect b="14184"/>
          <a:stretch>
            <a:fillRect/>
          </a:stretch>
        </p:blipFill>
        <p:spPr>
          <a:xfrm>
            <a:off x="6229518" y="20652480"/>
            <a:ext cx="2118620" cy="2890824"/>
          </a:xfrm>
          <a:prstGeom prst="rect">
            <a:avLst/>
          </a:prstGeom>
        </p:spPr>
      </p:pic>
      <p:sp>
        <p:nvSpPr>
          <p:cNvPr id="10" name="Rectangle 9"/>
          <p:cNvSpPr/>
          <p:nvPr/>
        </p:nvSpPr>
        <p:spPr>
          <a:xfrm>
            <a:off x="11173716" y="19903392"/>
            <a:ext cx="2207480" cy="871008"/>
          </a:xfrm>
          <a:prstGeom prst="rect">
            <a:avLst/>
          </a:prstGeom>
          <a:solidFill>
            <a:schemeClr val="bg1"/>
          </a:solidFill>
          <a:ln w="63500" cap="flat" cmpd="sng" algn="ctr">
            <a:solidFill>
              <a:srgbClr val="C0504D"/>
            </a:solidFill>
            <a:prstDash val="solid"/>
            <a:round/>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365672" tIns="182836" rIns="365672" bIns="182836" rtlCol="0" anchor="ctr"/>
          <a:lstStyle/>
          <a:p>
            <a:pPr algn="ctr"/>
            <a:r>
              <a:rPr lang="en-US" sz="4000" dirty="0"/>
              <a:t>s</a:t>
            </a:r>
            <a:r>
              <a:rPr lang="en-US" sz="4000" dirty="0" smtClean="0"/>
              <a:t>MAP</a:t>
            </a:r>
            <a:endParaRPr lang="en-US" sz="4000" dirty="0"/>
          </a:p>
        </p:txBody>
      </p:sp>
      <p:sp>
        <p:nvSpPr>
          <p:cNvPr id="11" name="TextBox 81"/>
          <p:cNvSpPr txBox="1">
            <a:spLocks noChangeArrowheads="1"/>
          </p:cNvSpPr>
          <p:nvPr/>
        </p:nvSpPr>
        <p:spPr bwMode="auto">
          <a:xfrm rot="16200000">
            <a:off x="3860318" y="21709206"/>
            <a:ext cx="3872868" cy="861684"/>
          </a:xfrm>
          <a:prstGeom prst="rect">
            <a:avLst/>
          </a:prstGeom>
          <a:noFill/>
          <a:ln w="9525">
            <a:noFill/>
            <a:miter lim="800000"/>
            <a:headEnd/>
            <a:tailEnd/>
          </a:ln>
        </p:spPr>
        <p:txBody>
          <a:bodyPr wrap="square" lIns="365672" tIns="182836" rIns="365672" bIns="182836">
            <a:prstTxWarp prst="textNoShape">
              <a:avLst/>
            </a:prstTxWarp>
            <a:spAutoFit/>
          </a:bodyPr>
          <a:lstStyle/>
          <a:p>
            <a:pPr algn="ctr"/>
            <a:r>
              <a:rPr lang="en-US" sz="3200" dirty="0">
                <a:latin typeface="Calibri" charset="0"/>
              </a:rPr>
              <a:t>Dent circuit meter</a:t>
            </a:r>
          </a:p>
        </p:txBody>
      </p:sp>
      <p:pic>
        <p:nvPicPr>
          <p:cNvPr id="12" name="Picture 86"/>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6573144" y="17803798"/>
            <a:ext cx="2320080" cy="1484744"/>
          </a:xfrm>
          <a:prstGeom prst="rect">
            <a:avLst/>
          </a:prstGeom>
          <a:noFill/>
          <a:ln w="9525">
            <a:noFill/>
            <a:miter lim="800000"/>
            <a:headEnd/>
            <a:tailEnd/>
          </a:ln>
        </p:spPr>
      </p:pic>
      <p:sp>
        <p:nvSpPr>
          <p:cNvPr id="13" name="Rectangle 12"/>
          <p:cNvSpPr/>
          <p:nvPr/>
        </p:nvSpPr>
        <p:spPr>
          <a:xfrm>
            <a:off x="6807664" y="16729590"/>
            <a:ext cx="2207480" cy="871008"/>
          </a:xfrm>
          <a:prstGeom prst="rect">
            <a:avLst/>
          </a:prstGeom>
          <a:solidFill>
            <a:schemeClr val="bg1"/>
          </a:solidFill>
          <a:ln w="63500" cap="flat" cmpd="sng" algn="ctr">
            <a:solidFill>
              <a:srgbClr val="C0504D"/>
            </a:solidFill>
            <a:prstDash val="solid"/>
            <a:round/>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4000" dirty="0"/>
              <a:t>s</a:t>
            </a:r>
            <a:r>
              <a:rPr lang="en-US" sz="4000" dirty="0" smtClean="0"/>
              <a:t>MAP</a:t>
            </a:r>
            <a:endParaRPr lang="en-US" sz="4000" dirty="0"/>
          </a:p>
        </p:txBody>
      </p:sp>
      <p:sp>
        <p:nvSpPr>
          <p:cNvPr id="14" name="TextBox 87"/>
          <p:cNvSpPr txBox="1">
            <a:spLocks noChangeArrowheads="1"/>
          </p:cNvSpPr>
          <p:nvPr/>
        </p:nvSpPr>
        <p:spPr bwMode="auto">
          <a:xfrm>
            <a:off x="5021000" y="19070910"/>
            <a:ext cx="5124684" cy="584776"/>
          </a:xfrm>
          <a:prstGeom prst="rect">
            <a:avLst/>
          </a:prstGeom>
          <a:noFill/>
          <a:ln w="9525">
            <a:noFill/>
            <a:miter lim="800000"/>
            <a:headEnd/>
            <a:tailEnd/>
          </a:ln>
        </p:spPr>
        <p:txBody>
          <a:bodyPr wrap="square">
            <a:prstTxWarp prst="textNoShape">
              <a:avLst/>
            </a:prstTxWarp>
            <a:spAutoFit/>
          </a:bodyPr>
          <a:lstStyle/>
          <a:p>
            <a:pPr algn="ctr"/>
            <a:r>
              <a:rPr lang="en-US" sz="3200" dirty="0">
                <a:latin typeface="Calibri" charset="0"/>
              </a:rPr>
              <a:t>Temperature/PAR/TSR</a:t>
            </a:r>
          </a:p>
        </p:txBody>
      </p:sp>
      <p:pic>
        <p:nvPicPr>
          <p:cNvPr id="15" name="Picture 14"/>
          <p:cNvPicPr>
            <a:picLocks noChangeAspect="1"/>
          </p:cNvPicPr>
          <p:nvPr/>
        </p:nvPicPr>
        <p:blipFill>
          <a:blip r:embed="rId3">
            <a:clrChange>
              <a:clrFrom>
                <a:srgbClr val="FFFFFF"/>
              </a:clrFrom>
              <a:clrTo>
                <a:srgbClr val="FFFFFF">
                  <a:alpha val="0"/>
                </a:srgbClr>
              </a:clrTo>
            </a:clrChange>
          </a:blip>
          <a:srcRect b="14184"/>
          <a:stretch>
            <a:fillRect/>
          </a:stretch>
        </p:blipFill>
        <p:spPr>
          <a:xfrm>
            <a:off x="6381918" y="20804880"/>
            <a:ext cx="2118620" cy="2890824"/>
          </a:xfrm>
          <a:prstGeom prst="rect">
            <a:avLst/>
          </a:prstGeom>
        </p:spPr>
      </p:pic>
      <p:sp>
        <p:nvSpPr>
          <p:cNvPr id="16" name="Rectangle 15"/>
          <p:cNvSpPr/>
          <p:nvPr/>
        </p:nvSpPr>
        <p:spPr>
          <a:xfrm>
            <a:off x="11326116" y="20055792"/>
            <a:ext cx="2207480" cy="871008"/>
          </a:xfrm>
          <a:prstGeom prst="rect">
            <a:avLst/>
          </a:prstGeom>
          <a:solidFill>
            <a:schemeClr val="bg1"/>
          </a:solidFill>
          <a:ln w="63500" cap="flat" cmpd="sng" algn="ctr">
            <a:solidFill>
              <a:srgbClr val="C0504D"/>
            </a:solidFill>
            <a:prstDash val="solid"/>
            <a:round/>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365672" tIns="182836" rIns="365672" bIns="182836" rtlCol="0" anchor="ctr"/>
          <a:lstStyle/>
          <a:p>
            <a:pPr algn="ctr"/>
            <a:r>
              <a:rPr lang="en-US" sz="4000" dirty="0"/>
              <a:t>s</a:t>
            </a:r>
            <a:r>
              <a:rPr lang="en-US" sz="4000" dirty="0" smtClean="0"/>
              <a:t>MAP</a:t>
            </a:r>
            <a:endParaRPr lang="en-US" sz="4000" dirty="0"/>
          </a:p>
        </p:txBody>
      </p:sp>
      <p:sp>
        <p:nvSpPr>
          <p:cNvPr id="17" name="TextBox 81"/>
          <p:cNvSpPr txBox="1">
            <a:spLocks noChangeArrowheads="1"/>
          </p:cNvSpPr>
          <p:nvPr/>
        </p:nvSpPr>
        <p:spPr bwMode="auto">
          <a:xfrm rot="16200000">
            <a:off x="4012718" y="21861606"/>
            <a:ext cx="3872868" cy="861684"/>
          </a:xfrm>
          <a:prstGeom prst="rect">
            <a:avLst/>
          </a:prstGeom>
          <a:noFill/>
          <a:ln w="9525">
            <a:noFill/>
            <a:miter lim="800000"/>
            <a:headEnd/>
            <a:tailEnd/>
          </a:ln>
        </p:spPr>
        <p:txBody>
          <a:bodyPr wrap="square" lIns="365672" tIns="182836" rIns="365672" bIns="182836">
            <a:prstTxWarp prst="textNoShape">
              <a:avLst/>
            </a:prstTxWarp>
            <a:spAutoFit/>
          </a:bodyPr>
          <a:lstStyle/>
          <a:p>
            <a:pPr algn="ctr"/>
            <a:r>
              <a:rPr lang="en-US" sz="3200" dirty="0">
                <a:latin typeface="Calibri" charset="0"/>
              </a:rPr>
              <a:t>Dent circuit meter</a:t>
            </a:r>
          </a:p>
        </p:txBody>
      </p:sp>
      <p:pic>
        <p:nvPicPr>
          <p:cNvPr id="18" name="Picture 86"/>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6725544" y="17956198"/>
            <a:ext cx="2320080" cy="1484744"/>
          </a:xfrm>
          <a:prstGeom prst="rect">
            <a:avLst/>
          </a:prstGeom>
          <a:noFill/>
          <a:ln w="9525">
            <a:noFill/>
            <a:miter lim="800000"/>
            <a:headEnd/>
            <a:tailEnd/>
          </a:ln>
        </p:spPr>
      </p:pic>
      <p:sp>
        <p:nvSpPr>
          <p:cNvPr id="19" name="Rectangle 18"/>
          <p:cNvSpPr/>
          <p:nvPr/>
        </p:nvSpPr>
        <p:spPr>
          <a:xfrm>
            <a:off x="6960064" y="16881990"/>
            <a:ext cx="2207480" cy="871008"/>
          </a:xfrm>
          <a:prstGeom prst="rect">
            <a:avLst/>
          </a:prstGeom>
          <a:solidFill>
            <a:schemeClr val="bg1"/>
          </a:solidFill>
          <a:ln w="63500" cap="flat" cmpd="sng" algn="ctr">
            <a:solidFill>
              <a:srgbClr val="C0504D"/>
            </a:solidFill>
            <a:prstDash val="solid"/>
            <a:round/>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4000" dirty="0"/>
              <a:t>s</a:t>
            </a:r>
            <a:r>
              <a:rPr lang="en-US" sz="4000" dirty="0" smtClean="0"/>
              <a:t>MAP</a:t>
            </a:r>
            <a:endParaRPr lang="en-US" sz="4000" dirty="0"/>
          </a:p>
        </p:txBody>
      </p:sp>
      <p:sp>
        <p:nvSpPr>
          <p:cNvPr id="20" name="TextBox 87"/>
          <p:cNvSpPr txBox="1">
            <a:spLocks noChangeArrowheads="1"/>
          </p:cNvSpPr>
          <p:nvPr/>
        </p:nvSpPr>
        <p:spPr bwMode="auto">
          <a:xfrm>
            <a:off x="5173400" y="19223310"/>
            <a:ext cx="5124684" cy="584776"/>
          </a:xfrm>
          <a:prstGeom prst="rect">
            <a:avLst/>
          </a:prstGeom>
          <a:noFill/>
          <a:ln w="9525">
            <a:noFill/>
            <a:miter lim="800000"/>
            <a:headEnd/>
            <a:tailEnd/>
          </a:ln>
        </p:spPr>
        <p:txBody>
          <a:bodyPr wrap="square">
            <a:prstTxWarp prst="textNoShape">
              <a:avLst/>
            </a:prstTxWarp>
            <a:spAutoFit/>
          </a:bodyPr>
          <a:lstStyle/>
          <a:p>
            <a:pPr algn="ctr"/>
            <a:r>
              <a:rPr lang="en-US" sz="3200" dirty="0">
                <a:latin typeface="Calibri" charset="0"/>
              </a:rPr>
              <a:t>Temperature/PAR/TSR</a:t>
            </a:r>
          </a:p>
        </p:txBody>
      </p:sp>
      <p:sp>
        <p:nvSpPr>
          <p:cNvPr id="23" name="TextBox 22"/>
          <p:cNvSpPr txBox="1">
            <a:spLocks noChangeArrowheads="1"/>
          </p:cNvSpPr>
          <p:nvPr/>
        </p:nvSpPr>
        <p:spPr bwMode="auto">
          <a:xfrm rot="16200000">
            <a:off x="347342" y="5088210"/>
            <a:ext cx="1155410" cy="923241"/>
          </a:xfrm>
          <a:prstGeom prst="rect">
            <a:avLst/>
          </a:prstGeom>
          <a:noFill/>
          <a:ln w="9525">
            <a:noFill/>
            <a:miter lim="800000"/>
            <a:headEnd/>
            <a:tailEnd/>
          </a:ln>
        </p:spPr>
        <p:txBody>
          <a:bodyPr wrap="square" lIns="365672" tIns="182836" rIns="365672" bIns="182836">
            <a:prstTxWarp prst="textNoShape">
              <a:avLst/>
            </a:prstTxWarp>
            <a:spAutoFit/>
          </a:bodyPr>
          <a:lstStyle/>
          <a:p>
            <a:pPr algn="ctr"/>
            <a:r>
              <a:rPr lang="en-US" sz="1200" dirty="0">
                <a:latin typeface="Calibri" charset="0"/>
              </a:rPr>
              <a:t>Dent circuit meter</a:t>
            </a:r>
          </a:p>
        </p:txBody>
      </p:sp>
      <p:pic>
        <p:nvPicPr>
          <p:cNvPr id="24" name="Picture 23"/>
          <p:cNvPicPr>
            <a:picLocks noChangeAspect="1"/>
          </p:cNvPicPr>
          <p:nvPr/>
        </p:nvPicPr>
        <p:blipFill>
          <a:blip r:embed="rId3">
            <a:clrChange>
              <a:clrFrom>
                <a:srgbClr val="FFFFFF"/>
              </a:clrFrom>
              <a:clrTo>
                <a:srgbClr val="FFFFFF">
                  <a:alpha val="0"/>
                </a:srgbClr>
              </a:clrTo>
            </a:clrChange>
          </a:blip>
          <a:srcRect b="14184"/>
          <a:stretch>
            <a:fillRect/>
          </a:stretch>
        </p:blipFill>
        <p:spPr>
          <a:xfrm>
            <a:off x="1065617" y="5106038"/>
            <a:ext cx="688167" cy="862433"/>
          </a:xfrm>
          <a:prstGeom prst="rect">
            <a:avLst/>
          </a:prstGeom>
        </p:spPr>
      </p:pic>
      <p:pic>
        <p:nvPicPr>
          <p:cNvPr id="25" name="Picture 24"/>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1035265" y="4396252"/>
            <a:ext cx="753605" cy="442950"/>
          </a:xfrm>
          <a:prstGeom prst="rect">
            <a:avLst/>
          </a:prstGeom>
          <a:noFill/>
          <a:ln w="9525">
            <a:noFill/>
            <a:miter lim="800000"/>
            <a:headEnd/>
            <a:tailEnd/>
          </a:ln>
        </p:spPr>
      </p:pic>
      <p:sp>
        <p:nvSpPr>
          <p:cNvPr id="26" name="TextBox 25"/>
          <p:cNvSpPr txBox="1">
            <a:spLocks noChangeArrowheads="1"/>
          </p:cNvSpPr>
          <p:nvPr/>
        </p:nvSpPr>
        <p:spPr bwMode="auto">
          <a:xfrm rot="16200000">
            <a:off x="2488" y="4411229"/>
            <a:ext cx="1664593" cy="461665"/>
          </a:xfrm>
          <a:prstGeom prst="rect">
            <a:avLst/>
          </a:prstGeom>
          <a:noFill/>
          <a:ln w="9525">
            <a:noFill/>
            <a:miter lim="800000"/>
            <a:headEnd/>
            <a:tailEnd/>
          </a:ln>
        </p:spPr>
        <p:txBody>
          <a:bodyPr wrap="square">
            <a:prstTxWarp prst="textNoShape">
              <a:avLst/>
            </a:prstTxWarp>
            <a:spAutoFit/>
          </a:bodyPr>
          <a:lstStyle/>
          <a:p>
            <a:pPr algn="ctr"/>
            <a:r>
              <a:rPr lang="en-US" sz="1200" dirty="0">
                <a:latin typeface="Calibri" charset="0"/>
              </a:rPr>
              <a:t>Temperature</a:t>
            </a:r>
            <a:r>
              <a:rPr lang="en-US" sz="1200" dirty="0" smtClean="0">
                <a:latin typeface="Calibri" charset="0"/>
              </a:rPr>
              <a:t>/</a:t>
            </a:r>
          </a:p>
          <a:p>
            <a:pPr algn="ctr"/>
            <a:r>
              <a:rPr lang="en-US" sz="1200" dirty="0" smtClean="0">
                <a:latin typeface="Calibri" charset="0"/>
              </a:rPr>
              <a:t>PAR</a:t>
            </a:r>
            <a:r>
              <a:rPr lang="en-US" sz="1200" dirty="0">
                <a:latin typeface="Calibri" charset="0"/>
              </a:rPr>
              <a:t>/TSR</a:t>
            </a:r>
          </a:p>
        </p:txBody>
      </p:sp>
      <p:sp>
        <p:nvSpPr>
          <p:cNvPr id="27" name="Rectangle 26"/>
          <p:cNvSpPr/>
          <p:nvPr/>
        </p:nvSpPr>
        <p:spPr>
          <a:xfrm rot="16200000">
            <a:off x="1695166" y="4450225"/>
            <a:ext cx="717031" cy="259852"/>
          </a:xfrm>
          <a:prstGeom prst="rect">
            <a:avLst/>
          </a:prstGeom>
          <a:solidFill>
            <a:schemeClr val="bg1"/>
          </a:solidFill>
          <a:ln w="63500" cap="flat" cmpd="sng" algn="ctr">
            <a:solidFill>
              <a:srgbClr val="C0504D"/>
            </a:solidFill>
            <a:prstDash val="solid"/>
            <a:round/>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200" dirty="0"/>
              <a:t>s</a:t>
            </a:r>
            <a:r>
              <a:rPr lang="en-US" sz="1200" dirty="0" smtClean="0"/>
              <a:t>MAP</a:t>
            </a:r>
            <a:endParaRPr lang="en-US" sz="1200" dirty="0"/>
          </a:p>
        </p:txBody>
      </p:sp>
      <p:sp>
        <p:nvSpPr>
          <p:cNvPr id="29" name="Rectangle 28"/>
          <p:cNvSpPr/>
          <p:nvPr/>
        </p:nvSpPr>
        <p:spPr>
          <a:xfrm rot="16200000">
            <a:off x="1695167" y="5448927"/>
            <a:ext cx="717031" cy="259852"/>
          </a:xfrm>
          <a:prstGeom prst="rect">
            <a:avLst/>
          </a:prstGeom>
          <a:solidFill>
            <a:schemeClr val="bg1"/>
          </a:solidFill>
          <a:ln w="63500" cap="flat" cmpd="sng" algn="ctr">
            <a:solidFill>
              <a:srgbClr val="C0504D"/>
            </a:solidFill>
            <a:prstDash val="solid"/>
            <a:round/>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200" dirty="0"/>
              <a:t>s</a:t>
            </a:r>
            <a:r>
              <a:rPr lang="en-US" sz="1200" dirty="0" smtClean="0"/>
              <a:t>MAP</a:t>
            </a:r>
            <a:endParaRPr lang="en-US" sz="1200" dirty="0"/>
          </a:p>
        </p:txBody>
      </p:sp>
      <p:pic>
        <p:nvPicPr>
          <p:cNvPr id="37" name="Picture 36"/>
          <p:cNvPicPr>
            <a:picLocks noChangeAspect="1"/>
          </p:cNvPicPr>
          <p:nvPr/>
        </p:nvPicPr>
        <p:blipFill>
          <a:blip r:embed="rId5"/>
          <a:stretch>
            <a:fillRect/>
          </a:stretch>
        </p:blipFill>
        <p:spPr>
          <a:xfrm>
            <a:off x="3352800" y="4089182"/>
            <a:ext cx="2739379" cy="2001335"/>
          </a:xfrm>
          <a:prstGeom prst="rect">
            <a:avLst/>
          </a:prstGeom>
        </p:spPr>
      </p:pic>
      <p:sp>
        <p:nvSpPr>
          <p:cNvPr id="38" name="Right Arrow 37"/>
          <p:cNvSpPr/>
          <p:nvPr/>
        </p:nvSpPr>
        <p:spPr>
          <a:xfrm>
            <a:off x="2374900" y="4129885"/>
            <a:ext cx="660400" cy="1941397"/>
          </a:xfrm>
          <a:prstGeom prst="rightArrow">
            <a:avLst/>
          </a:prstGeom>
          <a:gradFill>
            <a:gsLst>
              <a:gs pos="0">
                <a:schemeClr val="accent2">
                  <a:lumMod val="75000"/>
                </a:schemeClr>
              </a:gs>
              <a:gs pos="100000">
                <a:schemeClr val="accent2">
                  <a:lumMod val="60000"/>
                  <a:lumOff val="40000"/>
                </a:schemeClr>
              </a:gs>
            </a:gsLst>
          </a:gra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9" name="Picture 38"/>
          <p:cNvPicPr>
            <a:picLocks noChangeAspect="1"/>
          </p:cNvPicPr>
          <p:nvPr/>
        </p:nvPicPr>
        <p:blipFill>
          <a:blip r:embed="rId6"/>
          <a:stretch>
            <a:fillRect/>
          </a:stretch>
        </p:blipFill>
        <p:spPr>
          <a:xfrm>
            <a:off x="6172200" y="4089182"/>
            <a:ext cx="2425700" cy="1930400"/>
          </a:xfrm>
          <a:prstGeom prst="rect">
            <a:avLst/>
          </a:prstGeom>
        </p:spPr>
      </p:pic>
      <p:sp>
        <p:nvSpPr>
          <p:cNvPr id="40" name="TextBox 39"/>
          <p:cNvSpPr txBox="1"/>
          <p:nvPr/>
        </p:nvSpPr>
        <p:spPr>
          <a:xfrm>
            <a:off x="6807361" y="6063734"/>
            <a:ext cx="1029474" cy="276999"/>
          </a:xfrm>
          <a:prstGeom prst="rect">
            <a:avLst/>
          </a:prstGeom>
          <a:noFill/>
        </p:spPr>
        <p:txBody>
          <a:bodyPr wrap="none" rtlCol="0">
            <a:spAutoFit/>
          </a:bodyPr>
          <a:lstStyle/>
          <a:p>
            <a:r>
              <a:rPr lang="en-US" sz="1200" dirty="0" err="1" smtClean="0"/>
              <a:t>EveryBuilding</a:t>
            </a:r>
            <a:endParaRPr lang="en-US" sz="1200" dirty="0"/>
          </a:p>
        </p:txBody>
      </p:sp>
      <p:sp>
        <p:nvSpPr>
          <p:cNvPr id="42" name="TextBox 41"/>
          <p:cNvSpPr txBox="1"/>
          <p:nvPr/>
        </p:nvSpPr>
        <p:spPr>
          <a:xfrm>
            <a:off x="4152897" y="6071282"/>
            <a:ext cx="682624" cy="276999"/>
          </a:xfrm>
          <a:prstGeom prst="rect">
            <a:avLst/>
          </a:prstGeom>
          <a:noFill/>
        </p:spPr>
        <p:txBody>
          <a:bodyPr wrap="none" rtlCol="0">
            <a:spAutoFit/>
          </a:bodyPr>
          <a:lstStyle/>
          <a:p>
            <a:r>
              <a:rPr lang="en-US" sz="1200" dirty="0" smtClean="0"/>
              <a:t>Archival</a:t>
            </a:r>
            <a:endParaRPr lang="en-US" sz="1200" dirty="0"/>
          </a:p>
        </p:txBody>
      </p:sp>
      <p:sp>
        <p:nvSpPr>
          <p:cNvPr id="43" name="Footer Placeholder 42"/>
          <p:cNvSpPr>
            <a:spLocks noGrp="1"/>
          </p:cNvSpPr>
          <p:nvPr>
            <p:ph type="ftr" sz="quarter" idx="11"/>
          </p:nvPr>
        </p:nvSpPr>
        <p:spPr/>
        <p:txBody>
          <a:bodyPr/>
          <a:lstStyle/>
          <a:p>
            <a:r>
              <a:rPr lang="en-US" smtClean="0"/>
              <a:t>SenSys '10: Zurich, Switzerland</a:t>
            </a:r>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Title 5"/>
          <p:cNvSpPr>
            <a:spLocks noGrp="1"/>
          </p:cNvSpPr>
          <p:nvPr>
            <p:ph type="title"/>
          </p:nvPr>
        </p:nvSpPr>
        <p:spPr>
          <a:xfrm>
            <a:off x="753577" y="5255328"/>
            <a:ext cx="7772400" cy="1362075"/>
          </a:xfrm>
        </p:spPr>
        <p:txBody>
          <a:bodyPr/>
          <a:lstStyle/>
          <a:p>
            <a:r>
              <a:rPr lang="en-US" dirty="0" smtClean="0"/>
              <a:t>Thank You</a:t>
            </a:r>
            <a:endParaRPr lang="en-US" dirty="0"/>
          </a:p>
        </p:txBody>
      </p:sp>
      <p:sp>
        <p:nvSpPr>
          <p:cNvPr id="7" name="Text Placeholder 6"/>
          <p:cNvSpPr>
            <a:spLocks noGrp="1"/>
          </p:cNvSpPr>
          <p:nvPr>
            <p:ph type="body" idx="1"/>
          </p:nvPr>
        </p:nvSpPr>
        <p:spPr>
          <a:xfrm>
            <a:off x="753577" y="3755141"/>
            <a:ext cx="7772400" cy="1500187"/>
          </a:xfrm>
        </p:spPr>
        <p:txBody>
          <a:bodyPr/>
          <a:lstStyle/>
          <a:p>
            <a:r>
              <a:rPr lang="en-US" dirty="0" smtClean="0"/>
              <a:t>http://</a:t>
            </a:r>
            <a:r>
              <a:rPr lang="en-US" dirty="0" err="1" smtClean="0"/>
              <a:t>www.openbms.org</a:t>
            </a:r>
            <a:r>
              <a:rPr lang="en-US" dirty="0" smtClean="0"/>
              <a:t>/</a:t>
            </a:r>
          </a:p>
          <a:p>
            <a:r>
              <a:rPr lang="en-US" dirty="0" smtClean="0"/>
              <a:t>http://</a:t>
            </a:r>
            <a:r>
              <a:rPr lang="en-US" dirty="0" err="1" smtClean="0"/>
              <a:t>www.openbms.org/</a:t>
            </a:r>
            <a:r>
              <a:rPr lang="en-US" dirty="0" err="1" smtClean="0"/>
              <a:t>smap/plot</a:t>
            </a:r>
            <a:endParaRPr lang="en-US" dirty="0" smtClean="0"/>
          </a:p>
        </p:txBody>
      </p:sp>
      <p:sp>
        <p:nvSpPr>
          <p:cNvPr id="15" name="Rounded Rectangle 14"/>
          <p:cNvSpPr/>
          <p:nvPr/>
        </p:nvSpPr>
        <p:spPr>
          <a:xfrm>
            <a:off x="6235623" y="308373"/>
            <a:ext cx="2784532" cy="4206239"/>
          </a:xfrm>
          <a:prstGeom prst="roundRect">
            <a:avLst>
              <a:gd name="adj" fmla="val 2743"/>
            </a:avLst>
          </a:prstGeom>
          <a:noFill/>
          <a:ln cap="flat">
            <a:solidFill>
              <a:schemeClr val="tx1"/>
            </a:solidFill>
            <a:roun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 name="Rounded Rectangle 15"/>
          <p:cNvSpPr/>
          <p:nvPr/>
        </p:nvSpPr>
        <p:spPr>
          <a:xfrm>
            <a:off x="81280" y="308373"/>
            <a:ext cx="6053435" cy="4206239"/>
          </a:xfrm>
          <a:prstGeom prst="roundRect">
            <a:avLst>
              <a:gd name="adj" fmla="val 2743"/>
            </a:avLst>
          </a:prstGeom>
          <a:noFill/>
          <a:ln cap="flat">
            <a:solidFill>
              <a:schemeClr val="tx1"/>
            </a:solidFill>
            <a:roun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7" name="Rounded Rectangle 16"/>
          <p:cNvSpPr/>
          <p:nvPr/>
        </p:nvSpPr>
        <p:spPr>
          <a:xfrm>
            <a:off x="5225318" y="441221"/>
            <a:ext cx="1970019" cy="3940544"/>
          </a:xfrm>
          <a:prstGeom prst="roundRect">
            <a:avLst/>
          </a:prstGeom>
          <a:gradFill flip="none" rotWithShape="1">
            <a:gsLst>
              <a:gs pos="42000">
                <a:schemeClr val="bg1"/>
              </a:gs>
              <a:gs pos="100000">
                <a:schemeClr val="bg1">
                  <a:alpha val="0"/>
                </a:schemeClr>
              </a:gs>
              <a:gs pos="71000">
                <a:schemeClr val="bg1">
                  <a:alpha val="76000"/>
                </a:schemeClr>
              </a:gs>
            </a:gsLst>
            <a:path path="rect">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Cloud 17"/>
          <p:cNvSpPr/>
          <p:nvPr/>
        </p:nvSpPr>
        <p:spPr>
          <a:xfrm>
            <a:off x="5024647" y="1896315"/>
            <a:ext cx="1943188" cy="1023305"/>
          </a:xfrm>
          <a:prstGeom prst="cloud">
            <a:avLst/>
          </a:prstGeom>
          <a:ln>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defTabSz="1881012" fontAlgn="auto">
              <a:spcBef>
                <a:spcPts val="0"/>
              </a:spcBef>
              <a:spcAft>
                <a:spcPts val="0"/>
              </a:spcAft>
              <a:defRPr/>
            </a:pPr>
            <a:r>
              <a:rPr lang="en-US" sz="1200" dirty="0">
                <a:solidFill>
                  <a:srgbClr val="000000"/>
                </a:solidFill>
              </a:rPr>
              <a:t>Internet</a:t>
            </a:r>
          </a:p>
        </p:txBody>
      </p:sp>
      <p:sp>
        <p:nvSpPr>
          <p:cNvPr id="19" name="Left-Right Arrow 18"/>
          <p:cNvSpPr>
            <a:spLocks noChangeArrowheads="1"/>
          </p:cNvSpPr>
          <p:nvPr/>
        </p:nvSpPr>
        <p:spPr bwMode="auto">
          <a:xfrm>
            <a:off x="2910617" y="2372445"/>
            <a:ext cx="455135" cy="121088"/>
          </a:xfrm>
          <a:prstGeom prst="leftRightArrow">
            <a:avLst>
              <a:gd name="adj1" fmla="val 50000"/>
              <a:gd name="adj2" fmla="val 50081"/>
            </a:avLst>
          </a:prstGeom>
          <a:ln>
            <a:headEnd/>
            <a:tailEnd/>
          </a:ln>
        </p:spPr>
        <p:style>
          <a:lnRef idx="2">
            <a:schemeClr val="accent1"/>
          </a:lnRef>
          <a:fillRef idx="1">
            <a:schemeClr val="lt1"/>
          </a:fillRef>
          <a:effectRef idx="0">
            <a:schemeClr val="accent1"/>
          </a:effectRef>
          <a:fontRef idx="minor">
            <a:schemeClr val="dk1"/>
          </a:fontRef>
        </p:style>
        <p:txBody>
          <a:bodyPr anchor="ctr">
            <a:prstTxWarp prst="textNoShape">
              <a:avLst/>
            </a:prstTxWarp>
          </a:bodyPr>
          <a:lstStyle/>
          <a:p>
            <a:pPr algn="ctr" defTabSz="1881012" fontAlgn="auto">
              <a:spcBef>
                <a:spcPts val="0"/>
              </a:spcBef>
              <a:spcAft>
                <a:spcPts val="0"/>
              </a:spcAft>
              <a:defRPr/>
            </a:pPr>
            <a:endParaRPr lang="en-US" sz="800" dirty="0">
              <a:solidFill>
                <a:schemeClr val="lt1"/>
              </a:solidFill>
              <a:latin typeface="+mn-lt"/>
            </a:endParaRPr>
          </a:p>
        </p:txBody>
      </p:sp>
      <p:pic>
        <p:nvPicPr>
          <p:cNvPr id="20" name="Picture 19"/>
          <p:cNvPicPr>
            <a:picLocks noChangeAspect="1"/>
          </p:cNvPicPr>
          <p:nvPr/>
        </p:nvPicPr>
        <p:blipFill>
          <a:blip r:embed="rId2"/>
          <a:stretch>
            <a:fillRect/>
          </a:stretch>
        </p:blipFill>
        <p:spPr>
          <a:xfrm>
            <a:off x="8039355" y="1449750"/>
            <a:ext cx="625211" cy="1023463"/>
          </a:xfrm>
          <a:prstGeom prst="rect">
            <a:avLst/>
          </a:prstGeom>
        </p:spPr>
      </p:pic>
      <p:sp>
        <p:nvSpPr>
          <p:cNvPr id="21" name="TextBox 68"/>
          <p:cNvSpPr txBox="1">
            <a:spLocks noChangeArrowheads="1"/>
          </p:cNvSpPr>
          <p:nvPr/>
        </p:nvSpPr>
        <p:spPr bwMode="auto">
          <a:xfrm>
            <a:off x="7909701" y="2473213"/>
            <a:ext cx="942520" cy="215444"/>
          </a:xfrm>
          <a:prstGeom prst="rect">
            <a:avLst/>
          </a:prstGeom>
          <a:noFill/>
          <a:ln w="9525">
            <a:noFill/>
            <a:miter lim="800000"/>
            <a:headEnd/>
            <a:tailEnd/>
          </a:ln>
        </p:spPr>
        <p:txBody>
          <a:bodyPr wrap="square">
            <a:prstTxWarp prst="textNoShape">
              <a:avLst/>
            </a:prstTxWarp>
            <a:spAutoFit/>
          </a:bodyPr>
          <a:lstStyle/>
          <a:p>
            <a:pPr algn="ctr"/>
            <a:r>
              <a:rPr lang="en-US" sz="800" dirty="0" smtClean="0">
                <a:latin typeface="Calibri" charset="0"/>
              </a:rPr>
              <a:t>Cell phone</a:t>
            </a:r>
            <a:endParaRPr lang="en-US" sz="800" dirty="0">
              <a:latin typeface="Calibri" charset="0"/>
            </a:endParaRPr>
          </a:p>
        </p:txBody>
      </p:sp>
      <p:pic>
        <p:nvPicPr>
          <p:cNvPr id="22" name="Picture 21"/>
          <p:cNvPicPr>
            <a:picLocks noChangeAspect="1"/>
          </p:cNvPicPr>
          <p:nvPr/>
        </p:nvPicPr>
        <p:blipFill>
          <a:blip r:embed="rId3"/>
          <a:stretch>
            <a:fillRect/>
          </a:stretch>
        </p:blipFill>
        <p:spPr>
          <a:xfrm>
            <a:off x="2872783" y="3796063"/>
            <a:ext cx="523449" cy="544387"/>
          </a:xfrm>
          <a:prstGeom prst="rect">
            <a:avLst/>
          </a:prstGeom>
        </p:spPr>
      </p:pic>
      <p:sp>
        <p:nvSpPr>
          <p:cNvPr id="23" name="TextBox 75"/>
          <p:cNvSpPr txBox="1">
            <a:spLocks noChangeArrowheads="1"/>
          </p:cNvSpPr>
          <p:nvPr/>
        </p:nvSpPr>
        <p:spPr bwMode="auto">
          <a:xfrm>
            <a:off x="2721506" y="4283596"/>
            <a:ext cx="837617" cy="215444"/>
          </a:xfrm>
          <a:prstGeom prst="rect">
            <a:avLst/>
          </a:prstGeom>
          <a:noFill/>
          <a:ln w="9525">
            <a:noFill/>
            <a:miter lim="800000"/>
            <a:headEnd/>
            <a:tailEnd/>
          </a:ln>
        </p:spPr>
        <p:txBody>
          <a:bodyPr wrap="square">
            <a:prstTxWarp prst="textNoShape">
              <a:avLst/>
            </a:prstTxWarp>
            <a:spAutoFit/>
          </a:bodyPr>
          <a:lstStyle/>
          <a:p>
            <a:pPr algn="ctr"/>
            <a:r>
              <a:rPr lang="en-US" sz="800" dirty="0" smtClean="0">
                <a:latin typeface="Calibri" charset="0"/>
              </a:rPr>
              <a:t>sMAP Gateway</a:t>
            </a:r>
            <a:endParaRPr lang="en-US" sz="800" dirty="0">
              <a:latin typeface="Calibri" charset="0"/>
            </a:endParaRPr>
          </a:p>
        </p:txBody>
      </p:sp>
      <p:pic>
        <p:nvPicPr>
          <p:cNvPr id="24" name="Picture 23"/>
          <p:cNvPicPr>
            <a:picLocks noChangeAspect="1"/>
          </p:cNvPicPr>
          <p:nvPr/>
        </p:nvPicPr>
        <p:blipFill>
          <a:blip r:embed="rId4">
            <a:clrChange>
              <a:clrFrom>
                <a:srgbClr val="FFFFFF"/>
              </a:clrFrom>
              <a:clrTo>
                <a:srgbClr val="FFFFFF">
                  <a:alpha val="0"/>
                </a:srgbClr>
              </a:clrTo>
            </a:clrChange>
          </a:blip>
          <a:srcRect b="14184"/>
          <a:stretch>
            <a:fillRect/>
          </a:stretch>
        </p:blipFill>
        <p:spPr>
          <a:xfrm>
            <a:off x="1596091" y="3713813"/>
            <a:ext cx="529655" cy="722706"/>
          </a:xfrm>
          <a:prstGeom prst="rect">
            <a:avLst/>
          </a:prstGeom>
        </p:spPr>
      </p:pic>
      <p:cxnSp>
        <p:nvCxnSpPr>
          <p:cNvPr id="25" name="Straight Connector 24"/>
          <p:cNvCxnSpPr>
            <a:stCxn id="22" idx="1"/>
            <a:endCxn id="24" idx="3"/>
          </p:cNvCxnSpPr>
          <p:nvPr/>
        </p:nvCxnSpPr>
        <p:spPr>
          <a:xfrm rot="10800000" flipV="1">
            <a:off x="2125747" y="4068256"/>
            <a:ext cx="747037" cy="6909"/>
          </a:xfrm>
          <a:prstGeom prst="line">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2832144" y="3526541"/>
            <a:ext cx="551870" cy="217752"/>
          </a:xfrm>
          <a:prstGeom prst="rect">
            <a:avLst/>
          </a:prstGeom>
          <a:solidFill>
            <a:schemeClr val="bg1"/>
          </a:solidFill>
          <a:ln>
            <a:solidFill>
              <a:srgbClr val="C0504D"/>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smtClean="0"/>
              <a:t>sMAP</a:t>
            </a:r>
            <a:endParaRPr lang="en-US" sz="1000" dirty="0"/>
          </a:p>
        </p:txBody>
      </p:sp>
      <p:sp>
        <p:nvSpPr>
          <p:cNvPr id="27" name="Rectangle 26"/>
          <p:cNvSpPr/>
          <p:nvPr/>
        </p:nvSpPr>
        <p:spPr>
          <a:xfrm>
            <a:off x="2086701" y="3815413"/>
            <a:ext cx="825660" cy="22680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b="1" dirty="0" smtClean="0"/>
              <a:t>Modbus</a:t>
            </a:r>
            <a:endParaRPr lang="en-US" sz="1200" b="1" dirty="0"/>
          </a:p>
        </p:txBody>
      </p:sp>
      <p:grpSp>
        <p:nvGrpSpPr>
          <p:cNvPr id="28" name="Group 70"/>
          <p:cNvGrpSpPr/>
          <p:nvPr/>
        </p:nvGrpSpPr>
        <p:grpSpPr>
          <a:xfrm>
            <a:off x="3734351" y="3404621"/>
            <a:ext cx="2207099" cy="978733"/>
            <a:chOff x="1490530" y="4885188"/>
            <a:chExt cx="2207099" cy="978733"/>
          </a:xfrm>
        </p:grpSpPr>
        <p:cxnSp>
          <p:nvCxnSpPr>
            <p:cNvPr id="29" name="Straight Connector 28"/>
            <p:cNvCxnSpPr>
              <a:stCxn id="32" idx="1"/>
              <a:endCxn id="30" idx="3"/>
            </p:cNvCxnSpPr>
            <p:nvPr/>
          </p:nvCxnSpPr>
          <p:spPr>
            <a:xfrm rot="10800000" flipV="1">
              <a:off x="2410087" y="5509601"/>
              <a:ext cx="661802" cy="1589"/>
            </a:xfrm>
            <a:prstGeom prst="line">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pic>
          <p:nvPicPr>
            <p:cNvPr id="30" name="Picture 29"/>
            <p:cNvPicPr>
              <a:picLocks noChangeAspect="1"/>
            </p:cNvPicPr>
            <p:nvPr/>
          </p:nvPicPr>
          <p:blipFill>
            <a:blip r:embed="rId5"/>
            <a:stretch>
              <a:fillRect/>
            </a:stretch>
          </p:blipFill>
          <p:spPr>
            <a:xfrm>
              <a:off x="1490530" y="5158461"/>
              <a:ext cx="919557" cy="705460"/>
            </a:xfrm>
            <a:prstGeom prst="rect">
              <a:avLst/>
            </a:prstGeom>
          </p:spPr>
        </p:pic>
        <p:sp>
          <p:nvSpPr>
            <p:cNvPr id="31" name="Rectangle 30"/>
            <p:cNvSpPr/>
            <p:nvPr/>
          </p:nvSpPr>
          <p:spPr>
            <a:xfrm>
              <a:off x="2333783" y="5271704"/>
              <a:ext cx="825660" cy="22680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b="1" dirty="0" smtClean="0"/>
                <a:t>RS-485</a:t>
              </a:r>
              <a:endParaRPr lang="en-US" sz="1200" b="1" dirty="0"/>
            </a:p>
          </p:txBody>
        </p:sp>
        <p:pic>
          <p:nvPicPr>
            <p:cNvPr id="32" name="Picture 31"/>
            <p:cNvPicPr>
              <a:picLocks noChangeAspect="1"/>
            </p:cNvPicPr>
            <p:nvPr/>
          </p:nvPicPr>
          <p:blipFill>
            <a:blip r:embed="rId6">
              <a:clrChange>
                <a:clrFrom>
                  <a:srgbClr val="FFFFFF"/>
                </a:clrFrom>
                <a:clrTo>
                  <a:srgbClr val="FFFFFF">
                    <a:alpha val="0"/>
                  </a:srgbClr>
                </a:clrTo>
              </a:clrChange>
            </a:blip>
            <a:stretch>
              <a:fillRect/>
            </a:stretch>
          </p:blipFill>
          <p:spPr>
            <a:xfrm>
              <a:off x="3071889" y="5196732"/>
              <a:ext cx="625740" cy="625739"/>
            </a:xfrm>
            <a:prstGeom prst="rect">
              <a:avLst/>
            </a:prstGeom>
          </p:spPr>
        </p:pic>
        <p:sp>
          <p:nvSpPr>
            <p:cNvPr id="33" name="Rectangle 32"/>
            <p:cNvSpPr/>
            <p:nvPr/>
          </p:nvSpPr>
          <p:spPr>
            <a:xfrm>
              <a:off x="3081088" y="4885188"/>
              <a:ext cx="551870" cy="217752"/>
            </a:xfrm>
            <a:prstGeom prst="rect">
              <a:avLst/>
            </a:prstGeom>
            <a:solidFill>
              <a:schemeClr val="bg1"/>
            </a:solidFill>
            <a:ln>
              <a:solidFill>
                <a:srgbClr val="C0504D"/>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smtClean="0"/>
                <a:t>sMAP</a:t>
              </a:r>
              <a:endParaRPr lang="en-US" sz="1000" dirty="0"/>
            </a:p>
          </p:txBody>
        </p:sp>
      </p:grpSp>
      <p:sp>
        <p:nvSpPr>
          <p:cNvPr id="34" name="TextBox 75"/>
          <p:cNvSpPr txBox="1">
            <a:spLocks noChangeArrowheads="1"/>
          </p:cNvSpPr>
          <p:nvPr/>
        </p:nvSpPr>
        <p:spPr bwMode="auto">
          <a:xfrm>
            <a:off x="5185113" y="4285680"/>
            <a:ext cx="837617" cy="215444"/>
          </a:xfrm>
          <a:prstGeom prst="rect">
            <a:avLst/>
          </a:prstGeom>
          <a:noFill/>
          <a:ln w="9525">
            <a:noFill/>
            <a:miter lim="800000"/>
            <a:headEnd/>
            <a:tailEnd/>
          </a:ln>
        </p:spPr>
        <p:txBody>
          <a:bodyPr wrap="square">
            <a:prstTxWarp prst="textNoShape">
              <a:avLst/>
            </a:prstTxWarp>
            <a:spAutoFit/>
          </a:bodyPr>
          <a:lstStyle/>
          <a:p>
            <a:pPr algn="ctr"/>
            <a:r>
              <a:rPr lang="en-US" sz="800" dirty="0" smtClean="0">
                <a:latin typeface="Calibri" charset="0"/>
              </a:rPr>
              <a:t>sMAP Gateway</a:t>
            </a:r>
            <a:endParaRPr lang="en-US" sz="800" dirty="0">
              <a:latin typeface="Calibri" charset="0"/>
            </a:endParaRPr>
          </a:p>
        </p:txBody>
      </p:sp>
      <p:sp>
        <p:nvSpPr>
          <p:cNvPr id="35" name="Oval 34"/>
          <p:cNvSpPr/>
          <p:nvPr/>
        </p:nvSpPr>
        <p:spPr>
          <a:xfrm>
            <a:off x="296252" y="1398956"/>
            <a:ext cx="2095684" cy="2094390"/>
          </a:xfrm>
          <a:prstGeom prst="ellipse">
            <a:avLst/>
          </a:prstGeom>
          <a:noFill/>
          <a:ln w="38100" cap="flat" cmpd="sng" algn="ctr">
            <a:solidFill>
              <a:schemeClr val="tx2"/>
            </a:solidFill>
            <a:prstDash val="dot"/>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wrap="none" anchor="ctr"/>
          <a:lstStyle/>
          <a:p>
            <a:pPr algn="ctr" defTabSz="1881012" fontAlgn="auto">
              <a:spcBef>
                <a:spcPts val="0"/>
              </a:spcBef>
              <a:spcAft>
                <a:spcPts val="0"/>
              </a:spcAft>
              <a:defRPr/>
            </a:pPr>
            <a:r>
              <a:rPr lang="en-US" sz="1000" b="1" dirty="0" smtClean="0">
                <a:solidFill>
                  <a:schemeClr val="tx1"/>
                </a:solidFill>
              </a:rPr>
              <a:t>EBHTTP / IPv6 </a:t>
            </a:r>
            <a:r>
              <a:rPr lang="en-US" sz="1000" b="1" dirty="0">
                <a:solidFill>
                  <a:schemeClr val="tx1"/>
                </a:solidFill>
              </a:rPr>
              <a:t>/ 6LowPAN</a:t>
            </a:r>
            <a:br>
              <a:rPr lang="en-US" sz="1000" b="1" dirty="0">
                <a:solidFill>
                  <a:schemeClr val="tx1"/>
                </a:solidFill>
              </a:rPr>
            </a:br>
            <a:r>
              <a:rPr lang="en-US" sz="1000" b="1" dirty="0">
                <a:solidFill>
                  <a:schemeClr val="tx1"/>
                </a:solidFill>
              </a:rPr>
              <a:t>Wireless Mesh Network</a:t>
            </a:r>
          </a:p>
        </p:txBody>
      </p:sp>
      <p:pic>
        <p:nvPicPr>
          <p:cNvPr id="36" name="Picture 69"/>
          <p:cNvPicPr>
            <a:picLocks noChangeAspect="1"/>
          </p:cNvPicPr>
          <p:nvPr/>
        </p:nvPicPr>
        <p:blipFill>
          <a:blip r:embed="rId7">
            <a:clrChange>
              <a:clrFrom>
                <a:srgbClr val="FFFFFF"/>
              </a:clrFrom>
              <a:clrTo>
                <a:srgbClr val="FFFFFF">
                  <a:alpha val="0"/>
                </a:srgbClr>
              </a:clrTo>
            </a:clrChange>
          </a:blip>
          <a:srcRect/>
          <a:stretch>
            <a:fillRect/>
          </a:stretch>
        </p:blipFill>
        <p:spPr bwMode="auto">
          <a:xfrm>
            <a:off x="379189" y="1507431"/>
            <a:ext cx="362234" cy="362213"/>
          </a:xfrm>
          <a:prstGeom prst="rect">
            <a:avLst/>
          </a:prstGeom>
          <a:noFill/>
          <a:ln w="9525">
            <a:noFill/>
            <a:miter lim="800000"/>
            <a:headEnd/>
            <a:tailEnd/>
          </a:ln>
        </p:spPr>
      </p:pic>
      <p:pic>
        <p:nvPicPr>
          <p:cNvPr id="37" name="Picture 86"/>
          <p:cNvPicPr>
            <a:picLocks noChangeAspect="1"/>
          </p:cNvPicPr>
          <p:nvPr/>
        </p:nvPicPr>
        <p:blipFill>
          <a:blip r:embed="rId8">
            <a:clrChange>
              <a:clrFrom>
                <a:srgbClr val="FFFFFF"/>
              </a:clrFrom>
              <a:clrTo>
                <a:srgbClr val="FFFFFF">
                  <a:alpha val="0"/>
                </a:srgbClr>
              </a:clrTo>
            </a:clrChange>
          </a:blip>
          <a:srcRect/>
          <a:stretch>
            <a:fillRect/>
          </a:stretch>
        </p:blipFill>
        <p:spPr bwMode="auto">
          <a:xfrm>
            <a:off x="1682001" y="3001640"/>
            <a:ext cx="580020" cy="371186"/>
          </a:xfrm>
          <a:prstGeom prst="rect">
            <a:avLst/>
          </a:prstGeom>
          <a:noFill/>
          <a:ln w="9525">
            <a:noFill/>
            <a:miter lim="800000"/>
            <a:headEnd/>
            <a:tailEnd/>
          </a:ln>
        </p:spPr>
      </p:pic>
      <p:pic>
        <p:nvPicPr>
          <p:cNvPr id="38" name="Picture 80" descr="IMG_6011.png"/>
          <p:cNvPicPr>
            <a:picLocks noChangeAspect="1"/>
          </p:cNvPicPr>
          <p:nvPr/>
        </p:nvPicPr>
        <p:blipFill>
          <a:blip r:embed="rId9"/>
          <a:srcRect/>
          <a:stretch>
            <a:fillRect/>
          </a:stretch>
        </p:blipFill>
        <p:spPr bwMode="auto">
          <a:xfrm>
            <a:off x="1620720" y="1356917"/>
            <a:ext cx="391931" cy="341781"/>
          </a:xfrm>
          <a:prstGeom prst="rect">
            <a:avLst/>
          </a:prstGeom>
          <a:noFill/>
          <a:ln w="9525">
            <a:noFill/>
            <a:miter lim="800000"/>
            <a:headEnd/>
            <a:tailEnd/>
          </a:ln>
        </p:spPr>
      </p:pic>
      <p:sp>
        <p:nvSpPr>
          <p:cNvPr id="39" name="Rectangle 38"/>
          <p:cNvSpPr/>
          <p:nvPr/>
        </p:nvSpPr>
        <p:spPr>
          <a:xfrm>
            <a:off x="243731" y="1272341"/>
            <a:ext cx="551870" cy="217752"/>
          </a:xfrm>
          <a:prstGeom prst="rect">
            <a:avLst/>
          </a:prstGeom>
          <a:solidFill>
            <a:schemeClr val="bg1"/>
          </a:solidFill>
          <a:ln>
            <a:solidFill>
              <a:srgbClr val="C0504D"/>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smtClean="0"/>
              <a:t>sMAP</a:t>
            </a:r>
            <a:endParaRPr lang="en-US" sz="1000" dirty="0"/>
          </a:p>
        </p:txBody>
      </p:sp>
      <p:sp>
        <p:nvSpPr>
          <p:cNvPr id="40" name="Rectangle 39"/>
          <p:cNvSpPr/>
          <p:nvPr/>
        </p:nvSpPr>
        <p:spPr>
          <a:xfrm>
            <a:off x="416335" y="2818811"/>
            <a:ext cx="551870" cy="217752"/>
          </a:xfrm>
          <a:prstGeom prst="rect">
            <a:avLst/>
          </a:prstGeom>
          <a:solidFill>
            <a:schemeClr val="bg1"/>
          </a:solidFill>
          <a:ln>
            <a:solidFill>
              <a:srgbClr val="C0504D"/>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smtClean="0"/>
              <a:t>sMAP</a:t>
            </a:r>
            <a:endParaRPr lang="en-US" sz="1000" dirty="0"/>
          </a:p>
        </p:txBody>
      </p:sp>
      <p:sp>
        <p:nvSpPr>
          <p:cNvPr id="41" name="Rectangle 40"/>
          <p:cNvSpPr/>
          <p:nvPr/>
        </p:nvSpPr>
        <p:spPr>
          <a:xfrm>
            <a:off x="1539440" y="1104563"/>
            <a:ext cx="551870" cy="217752"/>
          </a:xfrm>
          <a:prstGeom prst="rect">
            <a:avLst/>
          </a:prstGeom>
          <a:solidFill>
            <a:schemeClr val="bg1"/>
          </a:solidFill>
          <a:ln>
            <a:solidFill>
              <a:srgbClr val="C0504D"/>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smtClean="0"/>
              <a:t>sMAP</a:t>
            </a:r>
            <a:endParaRPr lang="en-US" sz="1000" dirty="0"/>
          </a:p>
        </p:txBody>
      </p:sp>
      <p:sp>
        <p:nvSpPr>
          <p:cNvPr id="42" name="Rectangle 41"/>
          <p:cNvSpPr/>
          <p:nvPr/>
        </p:nvSpPr>
        <p:spPr>
          <a:xfrm>
            <a:off x="1740631" y="2733088"/>
            <a:ext cx="551870" cy="217752"/>
          </a:xfrm>
          <a:prstGeom prst="rect">
            <a:avLst/>
          </a:prstGeom>
          <a:solidFill>
            <a:schemeClr val="bg1"/>
          </a:solidFill>
          <a:ln>
            <a:solidFill>
              <a:srgbClr val="C0504D"/>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smtClean="0"/>
              <a:t>sMAP</a:t>
            </a:r>
            <a:endParaRPr lang="en-US" sz="1000" dirty="0"/>
          </a:p>
        </p:txBody>
      </p:sp>
      <p:grpSp>
        <p:nvGrpSpPr>
          <p:cNvPr id="43" name="Group 77"/>
          <p:cNvGrpSpPr>
            <a:grpSpLocks/>
          </p:cNvGrpSpPr>
          <p:nvPr/>
        </p:nvGrpSpPr>
        <p:grpSpPr bwMode="auto">
          <a:xfrm>
            <a:off x="1782333" y="1711675"/>
            <a:ext cx="1373913" cy="902266"/>
            <a:chOff x="14105033" y="19367333"/>
            <a:chExt cx="4038600" cy="2651471"/>
          </a:xfrm>
        </p:grpSpPr>
        <p:pic>
          <p:nvPicPr>
            <p:cNvPr id="44" name="Picture 45" descr="meraki-mini.jpg"/>
            <p:cNvPicPr>
              <a:picLocks noChangeAspect="1"/>
            </p:cNvPicPr>
            <p:nvPr/>
          </p:nvPicPr>
          <p:blipFill>
            <a:blip r:embed="rId10">
              <a:clrChange>
                <a:clrFrom>
                  <a:srgbClr val="FFFFFF"/>
                </a:clrFrom>
                <a:clrTo>
                  <a:srgbClr val="FFFFFF">
                    <a:alpha val="0"/>
                  </a:srgbClr>
                </a:clrTo>
              </a:clrChange>
            </a:blip>
            <a:srcRect/>
            <a:stretch>
              <a:fillRect/>
            </a:stretch>
          </p:blipFill>
          <p:spPr bwMode="auto">
            <a:xfrm>
              <a:off x="15025644" y="19367333"/>
              <a:ext cx="2007129" cy="2241295"/>
            </a:xfrm>
            <a:prstGeom prst="rect">
              <a:avLst/>
            </a:prstGeom>
            <a:noFill/>
            <a:ln w="9525">
              <a:noFill/>
              <a:miter lim="800000"/>
              <a:headEnd/>
              <a:tailEnd/>
            </a:ln>
          </p:spPr>
        </p:pic>
        <p:sp>
          <p:nvSpPr>
            <p:cNvPr id="45" name="TextBox 76"/>
            <p:cNvSpPr txBox="1">
              <a:spLocks noChangeArrowheads="1"/>
            </p:cNvSpPr>
            <p:nvPr/>
          </p:nvSpPr>
          <p:spPr bwMode="auto">
            <a:xfrm>
              <a:off x="14105033" y="21385683"/>
              <a:ext cx="4038600" cy="633121"/>
            </a:xfrm>
            <a:prstGeom prst="rect">
              <a:avLst/>
            </a:prstGeom>
            <a:noFill/>
            <a:ln w="9525">
              <a:noFill/>
              <a:miter lim="800000"/>
              <a:headEnd/>
              <a:tailEnd/>
            </a:ln>
          </p:spPr>
          <p:txBody>
            <a:bodyPr wrap="square">
              <a:prstTxWarp prst="textNoShape">
                <a:avLst/>
              </a:prstTxWarp>
              <a:spAutoFit/>
            </a:bodyPr>
            <a:lstStyle/>
            <a:p>
              <a:pPr algn="ctr"/>
              <a:r>
                <a:rPr lang="en-US" sz="800" b="1" dirty="0">
                  <a:latin typeface="Calibri" charset="0"/>
                </a:rPr>
                <a:t>Edge Router</a:t>
              </a:r>
            </a:p>
          </p:txBody>
        </p:sp>
      </p:grpSp>
      <p:sp>
        <p:nvSpPr>
          <p:cNvPr id="46" name="TextBox 87"/>
          <p:cNvSpPr txBox="1">
            <a:spLocks noChangeArrowheads="1"/>
          </p:cNvSpPr>
          <p:nvPr/>
        </p:nvSpPr>
        <p:spPr bwMode="auto">
          <a:xfrm>
            <a:off x="1293965" y="3301706"/>
            <a:ext cx="1281171" cy="215444"/>
          </a:xfrm>
          <a:prstGeom prst="rect">
            <a:avLst/>
          </a:prstGeom>
          <a:noFill/>
          <a:ln w="9525">
            <a:noFill/>
            <a:miter lim="800000"/>
            <a:headEnd/>
            <a:tailEnd/>
          </a:ln>
        </p:spPr>
        <p:txBody>
          <a:bodyPr wrap="square">
            <a:prstTxWarp prst="textNoShape">
              <a:avLst/>
            </a:prstTxWarp>
            <a:spAutoFit/>
          </a:bodyPr>
          <a:lstStyle/>
          <a:p>
            <a:pPr algn="ctr"/>
            <a:r>
              <a:rPr lang="en-US" sz="800" dirty="0" smtClean="0">
                <a:latin typeface="Calibri" charset="0"/>
              </a:rPr>
              <a:t>Temperature/PAR/TSR</a:t>
            </a:r>
            <a:endParaRPr lang="en-US" sz="800" dirty="0">
              <a:latin typeface="Calibri" charset="0"/>
            </a:endParaRPr>
          </a:p>
        </p:txBody>
      </p:sp>
      <p:sp>
        <p:nvSpPr>
          <p:cNvPr id="47" name="TextBox 68"/>
          <p:cNvSpPr txBox="1">
            <a:spLocks noChangeArrowheads="1"/>
          </p:cNvSpPr>
          <p:nvPr/>
        </p:nvSpPr>
        <p:spPr bwMode="auto">
          <a:xfrm>
            <a:off x="0" y="1839164"/>
            <a:ext cx="1105515" cy="215444"/>
          </a:xfrm>
          <a:prstGeom prst="rect">
            <a:avLst/>
          </a:prstGeom>
          <a:noFill/>
          <a:ln w="9525">
            <a:noFill/>
            <a:miter lim="800000"/>
            <a:headEnd/>
            <a:tailEnd/>
          </a:ln>
        </p:spPr>
        <p:txBody>
          <a:bodyPr wrap="square">
            <a:prstTxWarp prst="textNoShape">
              <a:avLst/>
            </a:prstTxWarp>
            <a:spAutoFit/>
          </a:bodyPr>
          <a:lstStyle/>
          <a:p>
            <a:pPr algn="ctr"/>
            <a:r>
              <a:rPr lang="en-US" sz="800" dirty="0" smtClean="0">
                <a:latin typeface="Calibri" charset="0"/>
              </a:rPr>
              <a:t>Vibration / Humidity</a:t>
            </a:r>
            <a:endParaRPr lang="en-US" sz="800" dirty="0">
              <a:latin typeface="Calibri" charset="0"/>
            </a:endParaRPr>
          </a:p>
        </p:txBody>
      </p:sp>
      <p:sp>
        <p:nvSpPr>
          <p:cNvPr id="48" name="TextBox 81"/>
          <p:cNvSpPr txBox="1">
            <a:spLocks noChangeArrowheads="1"/>
          </p:cNvSpPr>
          <p:nvPr/>
        </p:nvSpPr>
        <p:spPr bwMode="auto">
          <a:xfrm>
            <a:off x="1397200" y="1654200"/>
            <a:ext cx="783541" cy="215444"/>
          </a:xfrm>
          <a:prstGeom prst="rect">
            <a:avLst/>
          </a:prstGeom>
          <a:noFill/>
          <a:ln w="9525">
            <a:noFill/>
            <a:miter lim="800000"/>
            <a:headEnd/>
            <a:tailEnd/>
          </a:ln>
        </p:spPr>
        <p:txBody>
          <a:bodyPr wrap="square">
            <a:prstTxWarp prst="textNoShape">
              <a:avLst/>
            </a:prstTxWarp>
            <a:spAutoFit/>
          </a:bodyPr>
          <a:lstStyle/>
          <a:p>
            <a:pPr algn="ctr"/>
            <a:r>
              <a:rPr lang="en-US" sz="800" dirty="0" smtClean="0">
                <a:latin typeface="Calibri" charset="0"/>
              </a:rPr>
              <a:t>AC plug meter</a:t>
            </a:r>
            <a:endParaRPr lang="en-US" sz="800" dirty="0">
              <a:latin typeface="Calibri" charset="0"/>
            </a:endParaRPr>
          </a:p>
        </p:txBody>
      </p:sp>
      <p:sp>
        <p:nvSpPr>
          <p:cNvPr id="49" name="TextBox 81"/>
          <p:cNvSpPr txBox="1">
            <a:spLocks noChangeArrowheads="1"/>
          </p:cNvSpPr>
          <p:nvPr/>
        </p:nvSpPr>
        <p:spPr bwMode="auto">
          <a:xfrm>
            <a:off x="296252" y="3353646"/>
            <a:ext cx="783541" cy="215444"/>
          </a:xfrm>
          <a:prstGeom prst="rect">
            <a:avLst/>
          </a:prstGeom>
          <a:noFill/>
          <a:ln w="9525">
            <a:noFill/>
            <a:miter lim="800000"/>
            <a:headEnd/>
            <a:tailEnd/>
          </a:ln>
        </p:spPr>
        <p:txBody>
          <a:bodyPr wrap="square">
            <a:prstTxWarp prst="textNoShape">
              <a:avLst/>
            </a:prstTxWarp>
            <a:spAutoFit/>
          </a:bodyPr>
          <a:lstStyle/>
          <a:p>
            <a:pPr algn="ctr"/>
            <a:r>
              <a:rPr lang="en-US" sz="800" dirty="0" smtClean="0">
                <a:latin typeface="Calibri" charset="0"/>
              </a:rPr>
              <a:t>Light switch</a:t>
            </a:r>
            <a:endParaRPr lang="en-US" sz="800" dirty="0">
              <a:latin typeface="Calibri" charset="0"/>
            </a:endParaRPr>
          </a:p>
        </p:txBody>
      </p:sp>
      <p:sp>
        <p:nvSpPr>
          <p:cNvPr id="50" name="TextBox 81"/>
          <p:cNvSpPr txBox="1">
            <a:spLocks noChangeArrowheads="1"/>
          </p:cNvSpPr>
          <p:nvPr/>
        </p:nvSpPr>
        <p:spPr bwMode="auto">
          <a:xfrm rot="16200000">
            <a:off x="1003794" y="3977981"/>
            <a:ext cx="968217" cy="215444"/>
          </a:xfrm>
          <a:prstGeom prst="rect">
            <a:avLst/>
          </a:prstGeom>
          <a:noFill/>
          <a:ln w="9525">
            <a:noFill/>
            <a:miter lim="800000"/>
            <a:headEnd/>
            <a:tailEnd/>
          </a:ln>
        </p:spPr>
        <p:txBody>
          <a:bodyPr wrap="square">
            <a:prstTxWarp prst="textNoShape">
              <a:avLst/>
            </a:prstTxWarp>
            <a:spAutoFit/>
          </a:bodyPr>
          <a:lstStyle/>
          <a:p>
            <a:pPr algn="ctr"/>
            <a:r>
              <a:rPr lang="en-US" sz="800" dirty="0" smtClean="0">
                <a:latin typeface="Calibri" charset="0"/>
              </a:rPr>
              <a:t>Dent circuit meter</a:t>
            </a:r>
            <a:endParaRPr lang="en-US" sz="800" dirty="0">
              <a:latin typeface="Calibri" charset="0"/>
            </a:endParaRPr>
          </a:p>
        </p:txBody>
      </p:sp>
      <p:sp>
        <p:nvSpPr>
          <p:cNvPr id="51" name="Left-Right Arrow 50"/>
          <p:cNvSpPr>
            <a:spLocks noChangeArrowheads="1"/>
          </p:cNvSpPr>
          <p:nvPr/>
        </p:nvSpPr>
        <p:spPr bwMode="auto">
          <a:xfrm rot="2256988">
            <a:off x="4200260" y="1799732"/>
            <a:ext cx="831286" cy="118127"/>
          </a:xfrm>
          <a:prstGeom prst="leftRightArrow">
            <a:avLst>
              <a:gd name="adj1" fmla="val 50000"/>
              <a:gd name="adj2" fmla="val 50081"/>
            </a:avLst>
          </a:prstGeom>
          <a:ln>
            <a:headEnd/>
            <a:tailEnd/>
          </a:ln>
        </p:spPr>
        <p:style>
          <a:lnRef idx="2">
            <a:schemeClr val="accent1"/>
          </a:lnRef>
          <a:fillRef idx="1">
            <a:schemeClr val="lt1"/>
          </a:fillRef>
          <a:effectRef idx="0">
            <a:schemeClr val="accent1"/>
          </a:effectRef>
          <a:fontRef idx="minor">
            <a:schemeClr val="dk1"/>
          </a:fontRef>
        </p:style>
        <p:txBody>
          <a:bodyPr anchor="ctr">
            <a:prstTxWarp prst="textNoShape">
              <a:avLst/>
            </a:prstTxWarp>
          </a:bodyPr>
          <a:lstStyle/>
          <a:p>
            <a:pPr algn="ctr" defTabSz="1881012" fontAlgn="auto">
              <a:spcBef>
                <a:spcPts val="0"/>
              </a:spcBef>
              <a:spcAft>
                <a:spcPts val="0"/>
              </a:spcAft>
              <a:defRPr/>
            </a:pPr>
            <a:endParaRPr lang="en-US" sz="800" dirty="0">
              <a:solidFill>
                <a:schemeClr val="lt1"/>
              </a:solidFill>
              <a:latin typeface="+mn-lt"/>
            </a:endParaRPr>
          </a:p>
        </p:txBody>
      </p:sp>
      <p:sp>
        <p:nvSpPr>
          <p:cNvPr id="52" name="Left-Right Arrow 51"/>
          <p:cNvSpPr>
            <a:spLocks noChangeArrowheads="1"/>
          </p:cNvSpPr>
          <p:nvPr/>
        </p:nvSpPr>
        <p:spPr bwMode="auto">
          <a:xfrm rot="6676702" flipV="1">
            <a:off x="5450374" y="3111522"/>
            <a:ext cx="335978" cy="125595"/>
          </a:xfrm>
          <a:prstGeom prst="leftRightArrow">
            <a:avLst>
              <a:gd name="adj1" fmla="val 50000"/>
              <a:gd name="adj2" fmla="val 50081"/>
            </a:avLst>
          </a:prstGeom>
          <a:ln>
            <a:headEnd/>
            <a:tailEnd/>
          </a:ln>
        </p:spPr>
        <p:style>
          <a:lnRef idx="2">
            <a:schemeClr val="accent1"/>
          </a:lnRef>
          <a:fillRef idx="1">
            <a:schemeClr val="lt1"/>
          </a:fillRef>
          <a:effectRef idx="0">
            <a:schemeClr val="accent1"/>
          </a:effectRef>
          <a:fontRef idx="minor">
            <a:schemeClr val="dk1"/>
          </a:fontRef>
        </p:style>
        <p:txBody>
          <a:bodyPr anchor="ctr">
            <a:prstTxWarp prst="textNoShape">
              <a:avLst/>
            </a:prstTxWarp>
          </a:bodyPr>
          <a:lstStyle/>
          <a:p>
            <a:pPr algn="ctr" defTabSz="1881012" fontAlgn="auto">
              <a:spcBef>
                <a:spcPts val="0"/>
              </a:spcBef>
              <a:spcAft>
                <a:spcPts val="0"/>
              </a:spcAft>
              <a:defRPr/>
            </a:pPr>
            <a:endParaRPr lang="en-US" sz="800" dirty="0">
              <a:solidFill>
                <a:schemeClr val="lt1"/>
              </a:solidFill>
              <a:latin typeface="+mn-lt"/>
            </a:endParaRPr>
          </a:p>
        </p:txBody>
      </p:sp>
      <p:sp>
        <p:nvSpPr>
          <p:cNvPr id="53" name="Left-Right Arrow 52"/>
          <p:cNvSpPr>
            <a:spLocks noChangeArrowheads="1"/>
          </p:cNvSpPr>
          <p:nvPr/>
        </p:nvSpPr>
        <p:spPr bwMode="auto">
          <a:xfrm rot="9429315">
            <a:off x="3426492" y="3066330"/>
            <a:ext cx="1655024" cy="119691"/>
          </a:xfrm>
          <a:prstGeom prst="leftRightArrow">
            <a:avLst>
              <a:gd name="adj1" fmla="val 50000"/>
              <a:gd name="adj2" fmla="val 50081"/>
            </a:avLst>
          </a:prstGeom>
          <a:ln>
            <a:headEnd/>
            <a:tailEnd/>
          </a:ln>
        </p:spPr>
        <p:style>
          <a:lnRef idx="2">
            <a:schemeClr val="accent1"/>
          </a:lnRef>
          <a:fillRef idx="1">
            <a:schemeClr val="lt1"/>
          </a:fillRef>
          <a:effectRef idx="0">
            <a:schemeClr val="accent1"/>
          </a:effectRef>
          <a:fontRef idx="minor">
            <a:schemeClr val="dk1"/>
          </a:fontRef>
        </p:style>
        <p:txBody>
          <a:bodyPr anchor="ctr">
            <a:prstTxWarp prst="textNoShape">
              <a:avLst/>
            </a:prstTxWarp>
          </a:bodyPr>
          <a:lstStyle/>
          <a:p>
            <a:pPr algn="ctr" defTabSz="1881012" fontAlgn="auto">
              <a:spcBef>
                <a:spcPts val="0"/>
              </a:spcBef>
              <a:spcAft>
                <a:spcPts val="0"/>
              </a:spcAft>
              <a:defRPr/>
            </a:pPr>
            <a:endParaRPr lang="en-US" sz="800" dirty="0">
              <a:solidFill>
                <a:schemeClr val="lt1"/>
              </a:solidFill>
              <a:latin typeface="+mn-lt"/>
            </a:endParaRPr>
          </a:p>
        </p:txBody>
      </p:sp>
      <p:grpSp>
        <p:nvGrpSpPr>
          <p:cNvPr id="54" name="Group 142"/>
          <p:cNvGrpSpPr/>
          <p:nvPr/>
        </p:nvGrpSpPr>
        <p:grpSpPr>
          <a:xfrm>
            <a:off x="3431402" y="1992896"/>
            <a:ext cx="925219" cy="936395"/>
            <a:chOff x="3221506" y="1890528"/>
            <a:chExt cx="1067368" cy="1080261"/>
          </a:xfrm>
        </p:grpSpPr>
        <p:pic>
          <p:nvPicPr>
            <p:cNvPr id="55" name="Picture 54"/>
            <p:cNvPicPr>
              <a:picLocks noChangeAspect="1"/>
            </p:cNvPicPr>
            <p:nvPr/>
          </p:nvPicPr>
          <p:blipFill>
            <a:blip r:embed="rId6">
              <a:clrChange>
                <a:clrFrom>
                  <a:srgbClr val="FFFFFF"/>
                </a:clrFrom>
                <a:clrTo>
                  <a:srgbClr val="FFFFFF">
                    <a:alpha val="0"/>
                  </a:srgbClr>
                </a:clrTo>
              </a:clrChange>
            </a:blip>
            <a:stretch>
              <a:fillRect/>
            </a:stretch>
          </p:blipFill>
          <p:spPr>
            <a:xfrm>
              <a:off x="3223706" y="1908546"/>
              <a:ext cx="956753" cy="956752"/>
            </a:xfrm>
            <a:prstGeom prst="rect">
              <a:avLst/>
            </a:prstGeom>
          </p:spPr>
        </p:pic>
        <p:sp>
          <p:nvSpPr>
            <p:cNvPr id="56" name="TextBox 68"/>
            <p:cNvSpPr txBox="1">
              <a:spLocks noChangeArrowheads="1"/>
            </p:cNvSpPr>
            <p:nvPr/>
          </p:nvSpPr>
          <p:spPr bwMode="auto">
            <a:xfrm rot="16200000">
              <a:off x="2900753" y="2258639"/>
              <a:ext cx="890051" cy="248545"/>
            </a:xfrm>
            <a:prstGeom prst="rect">
              <a:avLst/>
            </a:prstGeom>
            <a:noFill/>
            <a:ln w="9525">
              <a:noFill/>
              <a:miter lim="800000"/>
              <a:headEnd/>
              <a:tailEnd/>
            </a:ln>
          </p:spPr>
          <p:txBody>
            <a:bodyPr wrap="square">
              <a:prstTxWarp prst="textNoShape">
                <a:avLst/>
              </a:prstTxWarp>
              <a:spAutoFit/>
            </a:bodyPr>
            <a:lstStyle/>
            <a:p>
              <a:pPr algn="ctr"/>
              <a:r>
                <a:rPr lang="en-US" sz="800" dirty="0" smtClean="0">
                  <a:latin typeface="Calibri" charset="0"/>
                </a:rPr>
                <a:t>Proxy Server</a:t>
              </a:r>
              <a:endParaRPr lang="en-US" sz="800" dirty="0">
                <a:latin typeface="Calibri" charset="0"/>
              </a:endParaRPr>
            </a:p>
          </p:txBody>
        </p:sp>
        <p:sp>
          <p:nvSpPr>
            <p:cNvPr id="57" name="TextBox 68"/>
            <p:cNvSpPr txBox="1">
              <a:spLocks noChangeArrowheads="1"/>
            </p:cNvSpPr>
            <p:nvPr/>
          </p:nvSpPr>
          <p:spPr bwMode="auto">
            <a:xfrm rot="16200000">
              <a:off x="3553459" y="2235374"/>
              <a:ext cx="1080261" cy="390569"/>
            </a:xfrm>
            <a:prstGeom prst="rect">
              <a:avLst/>
            </a:prstGeom>
            <a:noFill/>
            <a:ln w="9525">
              <a:noFill/>
              <a:miter lim="800000"/>
              <a:headEnd/>
              <a:tailEnd/>
            </a:ln>
          </p:spPr>
          <p:txBody>
            <a:bodyPr wrap="square">
              <a:prstTxWarp prst="textNoShape">
                <a:avLst/>
              </a:prstTxWarp>
              <a:spAutoFit/>
            </a:bodyPr>
            <a:lstStyle/>
            <a:p>
              <a:pPr algn="ctr"/>
              <a:r>
                <a:rPr lang="en-US" sz="800" b="1" dirty="0" smtClean="0">
                  <a:latin typeface="Calibri" charset="0"/>
                </a:rPr>
                <a:t>EBHTTP Translation</a:t>
              </a:r>
              <a:endParaRPr lang="en-US" sz="800" b="1" dirty="0">
                <a:latin typeface="Calibri" charset="0"/>
              </a:endParaRPr>
            </a:p>
          </p:txBody>
        </p:sp>
      </p:grpSp>
      <p:pic>
        <p:nvPicPr>
          <p:cNvPr id="58" name="Picture 57" descr="caiso.pdf"/>
          <p:cNvPicPr>
            <a:picLocks noChangeAspect="1"/>
          </p:cNvPicPr>
          <p:nvPr/>
        </p:nvPicPr>
        <mc:AlternateContent>
          <mc:Choice xmlns:ma="http://schemas.microsoft.com/office/mac/drawingml/2008/main" Requires="ma">
            <p:blipFill>
              <a:blip r:embed="rId11"/>
              <a:stretch>
                <a:fillRect/>
              </a:stretch>
            </p:blipFill>
          </mc:Choice>
          <mc:Fallback>
            <p:blipFill>
              <a:blip r:embed="rId12"/>
              <a:stretch>
                <a:fillRect/>
              </a:stretch>
            </p:blipFill>
          </mc:Fallback>
        </mc:AlternateContent>
        <p:spPr>
          <a:xfrm>
            <a:off x="2227283" y="352729"/>
            <a:ext cx="1225098" cy="1310904"/>
          </a:xfrm>
          <a:prstGeom prst="rect">
            <a:avLst/>
          </a:prstGeom>
        </p:spPr>
      </p:pic>
      <p:sp>
        <p:nvSpPr>
          <p:cNvPr id="59" name="TextBox 81"/>
          <p:cNvSpPr txBox="1">
            <a:spLocks noChangeArrowheads="1"/>
          </p:cNvSpPr>
          <p:nvPr/>
        </p:nvSpPr>
        <p:spPr bwMode="auto">
          <a:xfrm>
            <a:off x="2803567" y="441221"/>
            <a:ext cx="783541" cy="215444"/>
          </a:xfrm>
          <a:prstGeom prst="rect">
            <a:avLst/>
          </a:prstGeom>
          <a:noFill/>
          <a:ln w="9525">
            <a:noFill/>
            <a:miter lim="800000"/>
            <a:headEnd/>
            <a:tailEnd/>
          </a:ln>
        </p:spPr>
        <p:txBody>
          <a:bodyPr wrap="square">
            <a:prstTxWarp prst="textNoShape">
              <a:avLst/>
            </a:prstTxWarp>
            <a:spAutoFit/>
          </a:bodyPr>
          <a:lstStyle/>
          <a:p>
            <a:pPr algn="ctr"/>
            <a:r>
              <a:rPr lang="en-US" sz="800" dirty="0" smtClean="0">
                <a:latin typeface="Calibri" charset="0"/>
              </a:rPr>
              <a:t>California ISO</a:t>
            </a:r>
            <a:endParaRPr lang="en-US" sz="800" dirty="0">
              <a:latin typeface="Calibri" charset="0"/>
            </a:endParaRPr>
          </a:p>
        </p:txBody>
      </p:sp>
      <p:sp>
        <p:nvSpPr>
          <p:cNvPr id="60" name="Left-Right Arrow 59"/>
          <p:cNvSpPr>
            <a:spLocks noChangeArrowheads="1"/>
          </p:cNvSpPr>
          <p:nvPr/>
        </p:nvSpPr>
        <p:spPr bwMode="auto">
          <a:xfrm>
            <a:off x="4479620" y="2392765"/>
            <a:ext cx="455135" cy="121088"/>
          </a:xfrm>
          <a:prstGeom prst="leftRightArrow">
            <a:avLst>
              <a:gd name="adj1" fmla="val 50000"/>
              <a:gd name="adj2" fmla="val 50081"/>
            </a:avLst>
          </a:prstGeom>
          <a:ln>
            <a:headEnd/>
            <a:tailEnd/>
          </a:ln>
        </p:spPr>
        <p:style>
          <a:lnRef idx="2">
            <a:schemeClr val="accent1"/>
          </a:lnRef>
          <a:fillRef idx="1">
            <a:schemeClr val="lt1"/>
          </a:fillRef>
          <a:effectRef idx="0">
            <a:schemeClr val="accent1"/>
          </a:effectRef>
          <a:fontRef idx="minor">
            <a:schemeClr val="dk1"/>
          </a:fontRef>
        </p:style>
        <p:txBody>
          <a:bodyPr anchor="ctr">
            <a:prstTxWarp prst="textNoShape">
              <a:avLst/>
            </a:prstTxWarp>
          </a:bodyPr>
          <a:lstStyle/>
          <a:p>
            <a:pPr algn="ctr" defTabSz="1881012" fontAlgn="auto">
              <a:spcBef>
                <a:spcPts val="0"/>
              </a:spcBef>
              <a:spcAft>
                <a:spcPts val="0"/>
              </a:spcAft>
              <a:defRPr/>
            </a:pPr>
            <a:endParaRPr lang="en-US" sz="800" dirty="0">
              <a:solidFill>
                <a:schemeClr val="lt1"/>
              </a:solidFill>
              <a:latin typeface="+mn-lt"/>
            </a:endParaRPr>
          </a:p>
        </p:txBody>
      </p:sp>
      <p:pic>
        <p:nvPicPr>
          <p:cNvPr id="61" name="Picture 60"/>
          <p:cNvPicPr>
            <a:picLocks noChangeAspect="1"/>
          </p:cNvPicPr>
          <p:nvPr/>
        </p:nvPicPr>
        <p:blipFill>
          <a:blip r:embed="rId6">
            <a:clrChange>
              <a:clrFrom>
                <a:srgbClr val="FFFFFF"/>
              </a:clrFrom>
              <a:clrTo>
                <a:srgbClr val="FFFFFF">
                  <a:alpha val="0"/>
                </a:srgbClr>
              </a:clrTo>
            </a:clrChange>
          </a:blip>
          <a:stretch>
            <a:fillRect/>
          </a:stretch>
        </p:blipFill>
        <p:spPr>
          <a:xfrm>
            <a:off x="3859635" y="585665"/>
            <a:ext cx="625740" cy="625739"/>
          </a:xfrm>
          <a:prstGeom prst="rect">
            <a:avLst/>
          </a:prstGeom>
        </p:spPr>
      </p:pic>
      <p:sp>
        <p:nvSpPr>
          <p:cNvPr id="62" name="Line Callout 1 (Border and Accent Bar) 61"/>
          <p:cNvSpPr/>
          <p:nvPr/>
        </p:nvSpPr>
        <p:spPr>
          <a:xfrm rot="10800000">
            <a:off x="2227283" y="359173"/>
            <a:ext cx="1380145" cy="1284140"/>
          </a:xfrm>
          <a:prstGeom prst="accentBorderCallout1">
            <a:avLst>
              <a:gd name="adj1" fmla="val 58310"/>
              <a:gd name="adj2" fmla="val -4652"/>
              <a:gd name="adj3" fmla="val 57908"/>
              <a:gd name="adj4" fmla="val -25082"/>
            </a:avLst>
          </a:prstGeom>
          <a:noFill/>
          <a:ln w="12700" cap="flat" cmpd="sng" algn="ctr">
            <a:solidFill>
              <a:srgbClr val="000000"/>
            </a:solidFill>
            <a:prstDash val="solid"/>
            <a:roun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3" name="TextBox 75"/>
          <p:cNvSpPr txBox="1">
            <a:spLocks noChangeArrowheads="1"/>
          </p:cNvSpPr>
          <p:nvPr/>
        </p:nvSpPr>
        <p:spPr bwMode="auto">
          <a:xfrm>
            <a:off x="3789460" y="400581"/>
            <a:ext cx="837617" cy="215444"/>
          </a:xfrm>
          <a:prstGeom prst="rect">
            <a:avLst/>
          </a:prstGeom>
          <a:noFill/>
          <a:ln w="9525">
            <a:noFill/>
            <a:miter lim="800000"/>
            <a:headEnd/>
            <a:tailEnd/>
          </a:ln>
        </p:spPr>
        <p:txBody>
          <a:bodyPr wrap="square">
            <a:prstTxWarp prst="textNoShape">
              <a:avLst/>
            </a:prstTxWarp>
            <a:spAutoFit/>
          </a:bodyPr>
          <a:lstStyle/>
          <a:p>
            <a:pPr algn="ctr"/>
            <a:r>
              <a:rPr lang="en-US" sz="800" dirty="0" smtClean="0">
                <a:latin typeface="Calibri" charset="0"/>
              </a:rPr>
              <a:t>sMAP Gateway</a:t>
            </a:r>
            <a:endParaRPr lang="en-US" sz="800" dirty="0">
              <a:latin typeface="Calibri" charset="0"/>
            </a:endParaRPr>
          </a:p>
        </p:txBody>
      </p:sp>
      <p:sp>
        <p:nvSpPr>
          <p:cNvPr id="64" name="TextBox 76"/>
          <p:cNvSpPr txBox="1">
            <a:spLocks noChangeArrowheads="1"/>
          </p:cNvSpPr>
          <p:nvPr/>
        </p:nvSpPr>
        <p:spPr bwMode="auto">
          <a:xfrm>
            <a:off x="524795" y="1489"/>
            <a:ext cx="5497936" cy="307777"/>
          </a:xfrm>
          <a:prstGeom prst="rect">
            <a:avLst/>
          </a:prstGeom>
          <a:noFill/>
          <a:ln w="9525">
            <a:noFill/>
            <a:miter lim="800000"/>
            <a:headEnd/>
            <a:tailEnd/>
          </a:ln>
        </p:spPr>
        <p:txBody>
          <a:bodyPr wrap="square">
            <a:prstTxWarp prst="textNoShape">
              <a:avLst/>
            </a:prstTxWarp>
            <a:spAutoFit/>
          </a:bodyPr>
          <a:lstStyle/>
          <a:p>
            <a:pPr algn="ctr"/>
            <a:r>
              <a:rPr lang="en-US" sz="1400" b="1" dirty="0" smtClean="0">
                <a:latin typeface="Calibri" charset="0"/>
              </a:rPr>
              <a:t>sMAP Resources</a:t>
            </a:r>
            <a:endParaRPr lang="en-US" sz="1400" b="1" dirty="0">
              <a:latin typeface="Calibri" charset="0"/>
            </a:endParaRPr>
          </a:p>
        </p:txBody>
      </p:sp>
      <p:sp>
        <p:nvSpPr>
          <p:cNvPr id="65" name="TextBox 76"/>
          <p:cNvSpPr txBox="1">
            <a:spLocks noChangeArrowheads="1"/>
          </p:cNvSpPr>
          <p:nvPr/>
        </p:nvSpPr>
        <p:spPr bwMode="auto">
          <a:xfrm>
            <a:off x="6419195" y="0"/>
            <a:ext cx="2433026" cy="307777"/>
          </a:xfrm>
          <a:prstGeom prst="rect">
            <a:avLst/>
          </a:prstGeom>
          <a:noFill/>
          <a:ln w="9525">
            <a:noFill/>
            <a:miter lim="800000"/>
            <a:headEnd/>
            <a:tailEnd/>
          </a:ln>
        </p:spPr>
        <p:txBody>
          <a:bodyPr wrap="square">
            <a:prstTxWarp prst="textNoShape">
              <a:avLst/>
            </a:prstTxWarp>
            <a:spAutoFit/>
          </a:bodyPr>
          <a:lstStyle/>
          <a:p>
            <a:pPr algn="ctr"/>
            <a:r>
              <a:rPr lang="en-US" sz="1400" b="1" dirty="0" smtClean="0">
                <a:latin typeface="Calibri" charset="0"/>
              </a:rPr>
              <a:t>Applications</a:t>
            </a:r>
            <a:endParaRPr lang="en-US" sz="1400" b="1" dirty="0">
              <a:latin typeface="Calibri" charset="0"/>
            </a:endParaRPr>
          </a:p>
        </p:txBody>
      </p:sp>
      <p:sp>
        <p:nvSpPr>
          <p:cNvPr id="66" name="Can 65"/>
          <p:cNvSpPr/>
          <p:nvPr/>
        </p:nvSpPr>
        <p:spPr>
          <a:xfrm>
            <a:off x="6949506" y="3623028"/>
            <a:ext cx="491662" cy="547947"/>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pic>
        <p:nvPicPr>
          <p:cNvPr id="67" name="Picture 66"/>
          <p:cNvPicPr>
            <a:picLocks noChangeAspect="1"/>
          </p:cNvPicPr>
          <p:nvPr/>
        </p:nvPicPr>
        <p:blipFill>
          <a:blip r:embed="rId13"/>
          <a:stretch>
            <a:fillRect/>
          </a:stretch>
        </p:blipFill>
        <p:spPr>
          <a:xfrm>
            <a:off x="6962471" y="400581"/>
            <a:ext cx="837148" cy="827062"/>
          </a:xfrm>
          <a:prstGeom prst="rect">
            <a:avLst/>
          </a:prstGeom>
          <a:ln>
            <a:solidFill>
              <a:srgbClr val="000000"/>
            </a:solidFill>
          </a:ln>
        </p:spPr>
      </p:pic>
      <p:sp>
        <p:nvSpPr>
          <p:cNvPr id="68" name="TextBox 68"/>
          <p:cNvSpPr txBox="1">
            <a:spLocks noChangeArrowheads="1"/>
          </p:cNvSpPr>
          <p:nvPr/>
        </p:nvSpPr>
        <p:spPr bwMode="auto">
          <a:xfrm>
            <a:off x="6754475" y="1243167"/>
            <a:ext cx="1206026" cy="215444"/>
          </a:xfrm>
          <a:prstGeom prst="rect">
            <a:avLst/>
          </a:prstGeom>
          <a:noFill/>
          <a:ln w="9525">
            <a:noFill/>
            <a:miter lim="800000"/>
            <a:headEnd/>
            <a:tailEnd/>
          </a:ln>
        </p:spPr>
        <p:txBody>
          <a:bodyPr wrap="square">
            <a:prstTxWarp prst="textNoShape">
              <a:avLst/>
            </a:prstTxWarp>
            <a:spAutoFit/>
          </a:bodyPr>
          <a:lstStyle/>
          <a:p>
            <a:pPr algn="ctr"/>
            <a:r>
              <a:rPr lang="en-US" sz="800" dirty="0" smtClean="0">
                <a:latin typeface="Calibri" charset="0"/>
              </a:rPr>
              <a:t>Google PowerMeter</a:t>
            </a:r>
            <a:endParaRPr lang="en-US" sz="800" dirty="0">
              <a:latin typeface="Calibri" charset="0"/>
            </a:endParaRPr>
          </a:p>
        </p:txBody>
      </p:sp>
      <p:sp>
        <p:nvSpPr>
          <p:cNvPr id="69" name="Left-Right Arrow 68"/>
          <p:cNvSpPr>
            <a:spLocks noChangeArrowheads="1"/>
          </p:cNvSpPr>
          <p:nvPr/>
        </p:nvSpPr>
        <p:spPr bwMode="auto">
          <a:xfrm rot="3600000">
            <a:off x="6480638" y="3165611"/>
            <a:ext cx="698829" cy="134503"/>
          </a:xfrm>
          <a:prstGeom prst="leftRightArrow">
            <a:avLst>
              <a:gd name="adj1" fmla="val 50000"/>
              <a:gd name="adj2" fmla="val 50081"/>
            </a:avLst>
          </a:prstGeom>
          <a:ln>
            <a:headEnd/>
            <a:tailEnd/>
          </a:ln>
        </p:spPr>
        <p:style>
          <a:lnRef idx="2">
            <a:schemeClr val="accent1"/>
          </a:lnRef>
          <a:fillRef idx="1">
            <a:schemeClr val="lt1"/>
          </a:fillRef>
          <a:effectRef idx="0">
            <a:schemeClr val="accent1"/>
          </a:effectRef>
          <a:fontRef idx="minor">
            <a:schemeClr val="dk1"/>
          </a:fontRef>
        </p:style>
        <p:txBody>
          <a:bodyPr anchor="ctr">
            <a:prstTxWarp prst="textNoShape">
              <a:avLst/>
            </a:prstTxWarp>
          </a:bodyPr>
          <a:lstStyle/>
          <a:p>
            <a:pPr algn="ctr" defTabSz="1881012" fontAlgn="auto">
              <a:spcBef>
                <a:spcPts val="0"/>
              </a:spcBef>
              <a:spcAft>
                <a:spcPts val="0"/>
              </a:spcAft>
              <a:defRPr/>
            </a:pPr>
            <a:endParaRPr lang="en-US" sz="800" dirty="0">
              <a:solidFill>
                <a:schemeClr val="lt1"/>
              </a:solidFill>
              <a:latin typeface="+mn-lt"/>
            </a:endParaRPr>
          </a:p>
        </p:txBody>
      </p:sp>
      <p:sp>
        <p:nvSpPr>
          <p:cNvPr id="70" name="Left-Right Arrow 69"/>
          <p:cNvSpPr>
            <a:spLocks noChangeArrowheads="1"/>
          </p:cNvSpPr>
          <p:nvPr/>
        </p:nvSpPr>
        <p:spPr bwMode="auto">
          <a:xfrm rot="1639878">
            <a:off x="6937479" y="2750453"/>
            <a:ext cx="777761" cy="136713"/>
          </a:xfrm>
          <a:prstGeom prst="leftRightArrow">
            <a:avLst>
              <a:gd name="adj1" fmla="val 50000"/>
              <a:gd name="adj2" fmla="val 50081"/>
            </a:avLst>
          </a:prstGeom>
          <a:ln>
            <a:headEnd/>
            <a:tailEnd/>
          </a:ln>
        </p:spPr>
        <p:style>
          <a:lnRef idx="2">
            <a:schemeClr val="accent1"/>
          </a:lnRef>
          <a:fillRef idx="1">
            <a:schemeClr val="lt1"/>
          </a:fillRef>
          <a:effectRef idx="0">
            <a:schemeClr val="accent1"/>
          </a:effectRef>
          <a:fontRef idx="minor">
            <a:schemeClr val="dk1"/>
          </a:fontRef>
        </p:style>
        <p:txBody>
          <a:bodyPr anchor="ctr">
            <a:prstTxWarp prst="textNoShape">
              <a:avLst/>
            </a:prstTxWarp>
          </a:bodyPr>
          <a:lstStyle/>
          <a:p>
            <a:pPr algn="ctr" defTabSz="1881012" fontAlgn="auto">
              <a:spcBef>
                <a:spcPts val="0"/>
              </a:spcBef>
              <a:spcAft>
                <a:spcPts val="0"/>
              </a:spcAft>
              <a:defRPr/>
            </a:pPr>
            <a:endParaRPr lang="en-US" sz="800" dirty="0">
              <a:solidFill>
                <a:schemeClr val="lt1"/>
              </a:solidFill>
              <a:latin typeface="+mn-lt"/>
            </a:endParaRPr>
          </a:p>
        </p:txBody>
      </p:sp>
      <p:sp>
        <p:nvSpPr>
          <p:cNvPr id="71" name="Left-Right Arrow 70"/>
          <p:cNvSpPr>
            <a:spLocks noChangeArrowheads="1"/>
          </p:cNvSpPr>
          <p:nvPr/>
        </p:nvSpPr>
        <p:spPr bwMode="auto">
          <a:xfrm rot="20855731">
            <a:off x="7067232" y="2067919"/>
            <a:ext cx="998374" cy="147877"/>
          </a:xfrm>
          <a:prstGeom prst="leftRightArrow">
            <a:avLst>
              <a:gd name="adj1" fmla="val 50000"/>
              <a:gd name="adj2" fmla="val 50081"/>
            </a:avLst>
          </a:prstGeom>
          <a:ln>
            <a:headEnd/>
            <a:tailEnd/>
          </a:ln>
        </p:spPr>
        <p:style>
          <a:lnRef idx="2">
            <a:schemeClr val="accent1"/>
          </a:lnRef>
          <a:fillRef idx="1">
            <a:schemeClr val="lt1"/>
          </a:fillRef>
          <a:effectRef idx="0">
            <a:schemeClr val="accent1"/>
          </a:effectRef>
          <a:fontRef idx="minor">
            <a:schemeClr val="dk1"/>
          </a:fontRef>
        </p:style>
        <p:txBody>
          <a:bodyPr anchor="ctr">
            <a:prstTxWarp prst="textNoShape">
              <a:avLst/>
            </a:prstTxWarp>
          </a:bodyPr>
          <a:lstStyle/>
          <a:p>
            <a:pPr algn="ctr" defTabSz="1881012" fontAlgn="auto">
              <a:spcBef>
                <a:spcPts val="0"/>
              </a:spcBef>
              <a:spcAft>
                <a:spcPts val="0"/>
              </a:spcAft>
              <a:defRPr/>
            </a:pPr>
            <a:endParaRPr lang="en-US" sz="800" dirty="0">
              <a:solidFill>
                <a:schemeClr val="lt1"/>
              </a:solidFill>
              <a:latin typeface="+mn-lt"/>
            </a:endParaRPr>
          </a:p>
        </p:txBody>
      </p:sp>
      <p:sp>
        <p:nvSpPr>
          <p:cNvPr id="72" name="Left-Right Arrow 71"/>
          <p:cNvSpPr>
            <a:spLocks noChangeArrowheads="1"/>
          </p:cNvSpPr>
          <p:nvPr/>
        </p:nvSpPr>
        <p:spPr bwMode="auto">
          <a:xfrm rot="18565378">
            <a:off x="6845337" y="1663192"/>
            <a:ext cx="532583" cy="139752"/>
          </a:xfrm>
          <a:prstGeom prst="leftRightArrow">
            <a:avLst>
              <a:gd name="adj1" fmla="val 50000"/>
              <a:gd name="adj2" fmla="val 50081"/>
            </a:avLst>
          </a:prstGeom>
          <a:ln>
            <a:headEnd/>
            <a:tailEnd/>
          </a:ln>
        </p:spPr>
        <p:style>
          <a:lnRef idx="2">
            <a:schemeClr val="accent1"/>
          </a:lnRef>
          <a:fillRef idx="1">
            <a:schemeClr val="lt1"/>
          </a:fillRef>
          <a:effectRef idx="0">
            <a:schemeClr val="accent1"/>
          </a:effectRef>
          <a:fontRef idx="minor">
            <a:schemeClr val="dk1"/>
          </a:fontRef>
        </p:style>
        <p:txBody>
          <a:bodyPr anchor="ctr">
            <a:prstTxWarp prst="textNoShape">
              <a:avLst/>
            </a:prstTxWarp>
          </a:bodyPr>
          <a:lstStyle/>
          <a:p>
            <a:pPr algn="ctr" defTabSz="1881012" fontAlgn="auto">
              <a:spcBef>
                <a:spcPts val="0"/>
              </a:spcBef>
              <a:spcAft>
                <a:spcPts val="0"/>
              </a:spcAft>
              <a:defRPr/>
            </a:pPr>
            <a:endParaRPr lang="en-US" sz="800" dirty="0">
              <a:solidFill>
                <a:schemeClr val="lt1"/>
              </a:solidFill>
              <a:latin typeface="+mn-lt"/>
            </a:endParaRPr>
          </a:p>
        </p:txBody>
      </p:sp>
      <p:pic>
        <p:nvPicPr>
          <p:cNvPr id="73" name="Picture 72" descr="Screen shot 2010-04-04 at 3.14.59 PM.png"/>
          <p:cNvPicPr>
            <a:picLocks noChangeAspect="1"/>
          </p:cNvPicPr>
          <p:nvPr/>
        </p:nvPicPr>
        <p:blipFill>
          <a:blip r:embed="rId14"/>
          <a:stretch>
            <a:fillRect/>
          </a:stretch>
        </p:blipFill>
        <p:spPr>
          <a:xfrm>
            <a:off x="4763115" y="421273"/>
            <a:ext cx="1143880" cy="1038754"/>
          </a:xfrm>
          <a:prstGeom prst="rect">
            <a:avLst/>
          </a:prstGeom>
        </p:spPr>
      </p:pic>
      <p:sp>
        <p:nvSpPr>
          <p:cNvPr id="74" name="Line Callout 1 (Border and Accent Bar) 73"/>
          <p:cNvSpPr/>
          <p:nvPr/>
        </p:nvSpPr>
        <p:spPr>
          <a:xfrm>
            <a:off x="4685327" y="359173"/>
            <a:ext cx="1296988" cy="1284140"/>
          </a:xfrm>
          <a:prstGeom prst="accentBorderCallout1">
            <a:avLst>
              <a:gd name="adj1" fmla="val 39322"/>
              <a:gd name="adj2" fmla="val -3019"/>
              <a:gd name="adj3" fmla="val 39710"/>
              <a:gd name="adj4" fmla="val -23574"/>
            </a:avLst>
          </a:prstGeom>
          <a:noFill/>
          <a:ln w="12700" cap="flat" cmpd="sng" algn="ctr">
            <a:solidFill>
              <a:srgbClr val="000000"/>
            </a:solidFill>
            <a:prstDash val="solid"/>
            <a:roun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5" name="TextBox 81"/>
          <p:cNvSpPr txBox="1">
            <a:spLocks noChangeArrowheads="1"/>
          </p:cNvSpPr>
          <p:nvPr/>
        </p:nvSpPr>
        <p:spPr bwMode="auto">
          <a:xfrm>
            <a:off x="4954301" y="1433171"/>
            <a:ext cx="783541" cy="215444"/>
          </a:xfrm>
          <a:prstGeom prst="rect">
            <a:avLst/>
          </a:prstGeom>
          <a:noFill/>
          <a:ln w="9525">
            <a:noFill/>
            <a:miter lim="800000"/>
            <a:headEnd/>
            <a:tailEnd/>
          </a:ln>
        </p:spPr>
        <p:txBody>
          <a:bodyPr wrap="square">
            <a:prstTxWarp prst="textNoShape">
              <a:avLst/>
            </a:prstTxWarp>
            <a:spAutoFit/>
          </a:bodyPr>
          <a:lstStyle/>
          <a:p>
            <a:pPr algn="ctr"/>
            <a:r>
              <a:rPr lang="en-US" sz="800" dirty="0" smtClean="0">
                <a:latin typeface="Calibri" charset="0"/>
              </a:rPr>
              <a:t>Weather</a:t>
            </a:r>
            <a:endParaRPr lang="en-US" sz="800" dirty="0">
              <a:latin typeface="Calibri" charset="0"/>
            </a:endParaRPr>
          </a:p>
        </p:txBody>
      </p:sp>
      <p:sp>
        <p:nvSpPr>
          <p:cNvPr id="76" name="Rectangle 75"/>
          <p:cNvSpPr/>
          <p:nvPr/>
        </p:nvSpPr>
        <p:spPr>
          <a:xfrm>
            <a:off x="3958230" y="1278443"/>
            <a:ext cx="551870" cy="217752"/>
          </a:xfrm>
          <a:prstGeom prst="rect">
            <a:avLst/>
          </a:prstGeom>
          <a:solidFill>
            <a:schemeClr val="bg1"/>
          </a:solidFill>
          <a:ln>
            <a:solidFill>
              <a:srgbClr val="C0504D"/>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000" dirty="0"/>
          </a:p>
        </p:txBody>
      </p:sp>
      <p:pic>
        <p:nvPicPr>
          <p:cNvPr id="77" name="Picture 76"/>
          <p:cNvPicPr>
            <a:picLocks noChangeAspect="1"/>
          </p:cNvPicPr>
          <p:nvPr/>
        </p:nvPicPr>
        <p:blipFill>
          <a:blip r:embed="rId15">
            <a:clrChange>
              <a:clrFrom>
                <a:srgbClr val="FFFFFF"/>
              </a:clrFrom>
              <a:clrTo>
                <a:srgbClr val="FFFFFF">
                  <a:alpha val="0"/>
                </a:srgbClr>
              </a:clrTo>
            </a:clrChange>
          </a:blip>
          <a:stretch>
            <a:fillRect/>
          </a:stretch>
        </p:blipFill>
        <p:spPr>
          <a:xfrm>
            <a:off x="476570" y="3058083"/>
            <a:ext cx="368657" cy="346537"/>
          </a:xfrm>
          <a:prstGeom prst="rect">
            <a:avLst/>
          </a:prstGeom>
        </p:spPr>
      </p:pic>
      <p:sp>
        <p:nvSpPr>
          <p:cNvPr id="78" name="Rectangle 77"/>
          <p:cNvSpPr/>
          <p:nvPr/>
        </p:nvSpPr>
        <p:spPr>
          <a:xfrm>
            <a:off x="3907430" y="1227643"/>
            <a:ext cx="551870" cy="217752"/>
          </a:xfrm>
          <a:prstGeom prst="rect">
            <a:avLst/>
          </a:prstGeom>
          <a:solidFill>
            <a:schemeClr val="bg1"/>
          </a:solidFill>
          <a:ln>
            <a:solidFill>
              <a:srgbClr val="C0504D"/>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smtClean="0"/>
              <a:t>sMAP</a:t>
            </a:r>
            <a:endParaRPr lang="en-US" sz="1000" dirty="0"/>
          </a:p>
        </p:txBody>
      </p:sp>
      <p:pic>
        <p:nvPicPr>
          <p:cNvPr id="79" name="Picture 40" descr="IMG_6011.png"/>
          <p:cNvPicPr>
            <a:picLocks noChangeAspect="1"/>
          </p:cNvPicPr>
          <p:nvPr/>
        </p:nvPicPr>
        <p:blipFill>
          <a:blip r:embed="rId9"/>
          <a:srcRect/>
          <a:stretch>
            <a:fillRect/>
          </a:stretch>
        </p:blipFill>
        <p:spPr bwMode="auto">
          <a:xfrm>
            <a:off x="656834" y="3253160"/>
            <a:ext cx="201333" cy="175571"/>
          </a:xfrm>
          <a:prstGeom prst="rect">
            <a:avLst/>
          </a:prstGeom>
          <a:noFill/>
          <a:ln w="9525">
            <a:noFill/>
            <a:miter lim="800000"/>
            <a:headEnd/>
            <a:tailEnd/>
          </a:ln>
        </p:spPr>
      </p:pic>
      <p:pic>
        <p:nvPicPr>
          <p:cNvPr id="80" name="Picture 79"/>
          <p:cNvPicPr>
            <a:picLocks noChangeAspect="1"/>
          </p:cNvPicPr>
          <p:nvPr/>
        </p:nvPicPr>
        <p:blipFill>
          <a:blip r:embed="rId16"/>
          <a:stretch>
            <a:fillRect/>
          </a:stretch>
        </p:blipFill>
        <p:spPr>
          <a:xfrm>
            <a:off x="7774217" y="2958591"/>
            <a:ext cx="976849" cy="757573"/>
          </a:xfrm>
          <a:prstGeom prst="rect">
            <a:avLst/>
          </a:prstGeom>
          <a:ln>
            <a:solidFill>
              <a:schemeClr val="tx1"/>
            </a:solidFill>
          </a:ln>
        </p:spPr>
      </p:pic>
      <p:sp>
        <p:nvSpPr>
          <p:cNvPr id="81" name="TextBox 68"/>
          <p:cNvSpPr txBox="1">
            <a:spLocks noChangeArrowheads="1"/>
          </p:cNvSpPr>
          <p:nvPr/>
        </p:nvSpPr>
        <p:spPr bwMode="auto">
          <a:xfrm>
            <a:off x="7808086" y="3707698"/>
            <a:ext cx="942520" cy="215444"/>
          </a:xfrm>
          <a:prstGeom prst="rect">
            <a:avLst/>
          </a:prstGeom>
          <a:noFill/>
          <a:ln w="9525">
            <a:noFill/>
            <a:miter lim="800000"/>
            <a:headEnd/>
            <a:tailEnd/>
          </a:ln>
        </p:spPr>
        <p:txBody>
          <a:bodyPr wrap="square">
            <a:prstTxWarp prst="textNoShape">
              <a:avLst/>
            </a:prstTxWarp>
            <a:spAutoFit/>
          </a:bodyPr>
          <a:lstStyle/>
          <a:p>
            <a:pPr algn="ctr"/>
            <a:r>
              <a:rPr lang="en-US" sz="800" dirty="0" smtClean="0">
                <a:latin typeface="Calibri" charset="0"/>
              </a:rPr>
              <a:t>Every Building</a:t>
            </a:r>
            <a:endParaRPr lang="en-US" sz="800" dirty="0">
              <a:latin typeface="Calibri" charset="0"/>
            </a:endParaRPr>
          </a:p>
        </p:txBody>
      </p:sp>
      <p:sp>
        <p:nvSpPr>
          <p:cNvPr id="82" name="TextBox 68"/>
          <p:cNvSpPr txBox="1">
            <a:spLocks noChangeArrowheads="1"/>
          </p:cNvSpPr>
          <p:nvPr/>
        </p:nvSpPr>
        <p:spPr bwMode="auto">
          <a:xfrm>
            <a:off x="6718358" y="4187207"/>
            <a:ext cx="942520" cy="215444"/>
          </a:xfrm>
          <a:prstGeom prst="rect">
            <a:avLst/>
          </a:prstGeom>
          <a:noFill/>
          <a:ln w="9525">
            <a:noFill/>
            <a:miter lim="800000"/>
            <a:headEnd/>
            <a:tailEnd/>
          </a:ln>
        </p:spPr>
        <p:txBody>
          <a:bodyPr wrap="square">
            <a:prstTxWarp prst="textNoShape">
              <a:avLst/>
            </a:prstTxWarp>
            <a:spAutoFit/>
          </a:bodyPr>
          <a:lstStyle/>
          <a:p>
            <a:pPr algn="ctr"/>
            <a:r>
              <a:rPr lang="en-US" sz="800" dirty="0" smtClean="0">
                <a:latin typeface="Calibri" charset="0"/>
              </a:rPr>
              <a:t>Database</a:t>
            </a:r>
            <a:endParaRPr lang="en-US" sz="800" dirty="0">
              <a:latin typeface="Calibri" charset="0"/>
            </a:endParaRPr>
          </a:p>
        </p:txBody>
      </p:sp>
      <p:sp>
        <p:nvSpPr>
          <p:cNvPr id="83" name="Footer Placeholder 82"/>
          <p:cNvSpPr>
            <a:spLocks noGrp="1"/>
          </p:cNvSpPr>
          <p:nvPr>
            <p:ph type="ftr" sz="quarter" idx="11"/>
          </p:nvPr>
        </p:nvSpPr>
        <p:spPr/>
        <p:txBody>
          <a:bodyPr/>
          <a:lstStyle/>
          <a:p>
            <a:r>
              <a:rPr lang="en-US" smtClean="0"/>
              <a:t>SenSys '10: Zurich, Switzerland</a:t>
            </a:r>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31" name="Title 1"/>
          <p:cNvSpPr>
            <a:spLocks noGrp="1"/>
          </p:cNvSpPr>
          <p:nvPr>
            <p:ph type="title"/>
          </p:nvPr>
        </p:nvSpPr>
        <p:spPr>
          <a:xfrm>
            <a:off x="1685933" y="0"/>
            <a:ext cx="4357679" cy="1143000"/>
          </a:xfrm>
        </p:spPr>
        <p:txBody>
          <a:bodyPr>
            <a:normAutofit/>
          </a:bodyPr>
          <a:lstStyle/>
          <a:p>
            <a:r>
              <a:rPr lang="en-US" sz="3200" dirty="0" smtClean="0">
                <a:solidFill>
                  <a:srgbClr val="C0504D"/>
                </a:solidFill>
                <a:ea typeface="ＭＳ Ｐゴシック" charset="-128"/>
                <a:cs typeface="ＭＳ Ｐゴシック" charset="-128"/>
              </a:rPr>
              <a:t>Why buildings?</a:t>
            </a:r>
          </a:p>
        </p:txBody>
      </p:sp>
      <p:sp>
        <p:nvSpPr>
          <p:cNvPr id="31747" name="Content Placeholder 2"/>
          <p:cNvSpPr>
            <a:spLocks noGrp="1"/>
          </p:cNvSpPr>
          <p:nvPr>
            <p:ph idx="1"/>
          </p:nvPr>
        </p:nvSpPr>
        <p:spPr>
          <a:xfrm>
            <a:off x="163513" y="1295400"/>
            <a:ext cx="5597525" cy="5045075"/>
          </a:xfrm>
        </p:spPr>
        <p:txBody>
          <a:bodyPr>
            <a:normAutofit/>
          </a:bodyPr>
          <a:lstStyle/>
          <a:p>
            <a:r>
              <a:rPr lang="en-US" sz="2400" dirty="0" smtClean="0">
                <a:ea typeface="ＭＳ Ｐゴシック" charset="-128"/>
                <a:cs typeface="ＭＳ Ｐゴシック" charset="-128"/>
              </a:rPr>
              <a:t>72% of electrical consumption, 40% of total consumption, 50% with construction, 42% of GHG footprint</a:t>
            </a:r>
            <a:endParaRPr lang="en-US" sz="2400" dirty="0" smtClean="0">
              <a:ea typeface="ＭＳ Ｐゴシック" charset="-128"/>
              <a:cs typeface="ＭＳ Ｐゴシック" charset="-128"/>
            </a:endParaRPr>
          </a:p>
          <a:p>
            <a:r>
              <a:rPr lang="en-US" sz="2400" dirty="0" smtClean="0">
                <a:ea typeface="ＭＳ Ｐゴシック" charset="-128"/>
                <a:cs typeface="ＭＳ Ｐゴシック" charset="-128"/>
              </a:rPr>
              <a:t>C</a:t>
            </a:r>
            <a:r>
              <a:rPr lang="en-US" sz="2400" dirty="0" smtClean="0">
                <a:ea typeface="ＭＳ Ｐゴシック" charset="-128"/>
                <a:cs typeface="ＭＳ Ｐゴシック" charset="-128"/>
              </a:rPr>
              <a:t>ommercial </a:t>
            </a:r>
            <a:r>
              <a:rPr lang="en-US" sz="2400" dirty="0" smtClean="0">
                <a:ea typeface="ＭＳ Ｐゴシック" charset="-128"/>
                <a:cs typeface="ＭＳ Ｐゴシック" charset="-128"/>
              </a:rPr>
              <a:t>building consumption 2x 1980-2000, 1.5x more by 2025 [NREL]</a:t>
            </a:r>
          </a:p>
          <a:p>
            <a:r>
              <a:rPr lang="en-US" sz="2400" dirty="0" smtClean="0">
                <a:ea typeface="ＭＳ Ｐゴシック" charset="-128"/>
                <a:cs typeface="ＭＳ Ｐゴシック" charset="-128"/>
              </a:rPr>
              <a:t>Where the</a:t>
            </a:r>
            <a:r>
              <a:rPr lang="en-US" sz="2400" dirty="0" smtClean="0">
                <a:ea typeface="ＭＳ Ｐゴシック" charset="-128"/>
                <a:cs typeface="ＭＳ Ｐゴシック" charset="-128"/>
              </a:rPr>
              <a:t> coal </a:t>
            </a:r>
            <a:r>
              <a:rPr lang="en-US" sz="2400" dirty="0" smtClean="0">
                <a:ea typeface="ＭＳ Ｐゴシック" charset="-128"/>
                <a:cs typeface="ＭＳ Ｐゴシック" charset="-128"/>
              </a:rPr>
              <a:t>is used</a:t>
            </a:r>
          </a:p>
          <a:p>
            <a:r>
              <a:rPr lang="en-US" sz="2400" dirty="0" smtClean="0">
                <a:ea typeface="ＭＳ Ｐゴシック" charset="-128"/>
                <a:cs typeface="ＭＳ Ｐゴシック" charset="-128"/>
              </a:rPr>
              <a:t>The prime target of opportunity for renewable supplies</a:t>
            </a:r>
          </a:p>
          <a:p>
            <a:endParaRPr lang="en-US" sz="2400" dirty="0" smtClean="0">
              <a:ea typeface="ＭＳ Ｐゴシック" charset="-128"/>
              <a:cs typeface="ＭＳ Ｐゴシック" charset="-128"/>
            </a:endParaRPr>
          </a:p>
        </p:txBody>
      </p:sp>
      <p:pic>
        <p:nvPicPr>
          <p:cNvPr id="22534" name="Picture 5" descr="figure44.jpg"/>
          <p:cNvPicPr>
            <a:picLocks noChangeAspect="1"/>
          </p:cNvPicPr>
          <p:nvPr/>
        </p:nvPicPr>
        <p:blipFill>
          <a:blip r:embed="rId4"/>
          <a:srcRect/>
          <a:stretch>
            <a:fillRect/>
          </a:stretch>
        </p:blipFill>
        <p:spPr bwMode="auto">
          <a:xfrm>
            <a:off x="5783263" y="3224213"/>
            <a:ext cx="3360737" cy="1573212"/>
          </a:xfrm>
          <a:prstGeom prst="rect">
            <a:avLst/>
          </a:prstGeom>
          <a:noFill/>
          <a:ln w="9525">
            <a:noFill/>
            <a:miter lim="800000"/>
            <a:headEnd/>
            <a:tailEnd/>
          </a:ln>
        </p:spPr>
      </p:pic>
      <p:pic>
        <p:nvPicPr>
          <p:cNvPr id="22535" name="Picture 6" descr="figure56.jpg"/>
          <p:cNvPicPr>
            <a:picLocks noChangeAspect="1"/>
          </p:cNvPicPr>
          <p:nvPr/>
        </p:nvPicPr>
        <p:blipFill>
          <a:blip r:embed="rId5"/>
          <a:srcRect/>
          <a:stretch>
            <a:fillRect/>
          </a:stretch>
        </p:blipFill>
        <p:spPr bwMode="auto">
          <a:xfrm>
            <a:off x="5799138" y="5114925"/>
            <a:ext cx="3344862" cy="1585913"/>
          </a:xfrm>
          <a:prstGeom prst="rect">
            <a:avLst/>
          </a:prstGeom>
          <a:noFill/>
          <a:ln w="9525">
            <a:noFill/>
            <a:miter lim="800000"/>
            <a:headEnd/>
            <a:tailEnd/>
          </a:ln>
        </p:spPr>
      </p:pic>
      <p:sp>
        <p:nvSpPr>
          <p:cNvPr id="22536" name="TextBox 7"/>
          <p:cNvSpPr txBox="1">
            <a:spLocks noChangeArrowheads="1"/>
          </p:cNvSpPr>
          <p:nvPr/>
        </p:nvSpPr>
        <p:spPr bwMode="auto">
          <a:xfrm>
            <a:off x="5851525" y="4945063"/>
            <a:ext cx="2544763" cy="276225"/>
          </a:xfrm>
          <a:prstGeom prst="rect">
            <a:avLst/>
          </a:prstGeom>
          <a:noFill/>
          <a:ln w="9525">
            <a:noFill/>
            <a:miter lim="800000"/>
            <a:headEnd/>
            <a:tailEnd/>
          </a:ln>
        </p:spPr>
        <p:txBody>
          <a:bodyPr wrap="none">
            <a:prstTxWarp prst="textNoShape">
              <a:avLst/>
            </a:prstTxWarp>
            <a:spAutoFit/>
          </a:bodyPr>
          <a:lstStyle/>
          <a:p>
            <a:r>
              <a:rPr lang="en-US" sz="1200"/>
              <a:t>Renewable energy consumption</a:t>
            </a:r>
          </a:p>
        </p:txBody>
      </p:sp>
      <p:sp>
        <p:nvSpPr>
          <p:cNvPr id="22537" name="TextBox 8"/>
          <p:cNvSpPr txBox="1">
            <a:spLocks noChangeArrowheads="1"/>
          </p:cNvSpPr>
          <p:nvPr/>
        </p:nvSpPr>
        <p:spPr bwMode="auto">
          <a:xfrm>
            <a:off x="5902325" y="3146425"/>
            <a:ext cx="1466850" cy="276225"/>
          </a:xfrm>
          <a:prstGeom prst="rect">
            <a:avLst/>
          </a:prstGeom>
          <a:noFill/>
          <a:ln w="9525">
            <a:noFill/>
            <a:miter lim="800000"/>
            <a:headEnd/>
            <a:tailEnd/>
          </a:ln>
        </p:spPr>
        <p:txBody>
          <a:bodyPr wrap="none">
            <a:prstTxWarp prst="textNoShape">
              <a:avLst/>
            </a:prstTxWarp>
            <a:spAutoFit/>
          </a:bodyPr>
          <a:lstStyle/>
          <a:p>
            <a:r>
              <a:rPr lang="en-US" sz="1200"/>
              <a:t>Electricity source</a:t>
            </a:r>
          </a:p>
        </p:txBody>
      </p:sp>
      <p:graphicFrame>
        <p:nvGraphicFramePr>
          <p:cNvPr id="22530" name="Object 6"/>
          <p:cNvGraphicFramePr>
            <a:graphicFrameLocks noChangeAspect="1"/>
          </p:cNvGraphicFramePr>
          <p:nvPr/>
        </p:nvGraphicFramePr>
        <p:xfrm>
          <a:off x="6064250" y="207963"/>
          <a:ext cx="2816225" cy="2833687"/>
        </p:xfrm>
        <a:graphic>
          <a:graphicData uri="http://schemas.openxmlformats.org/presentationml/2006/ole">
            <p:oleObj spid="_x0000_s58370" name="Image" r:id="rId6" imgW="5739683" imgH="5041270" progId="">
              <p:embed/>
            </p:oleObj>
          </a:graphicData>
        </a:graphic>
      </p:graphicFrame>
      <p:sp>
        <p:nvSpPr>
          <p:cNvPr id="10" name="Footer Placeholder 9"/>
          <p:cNvSpPr>
            <a:spLocks noGrp="1"/>
          </p:cNvSpPr>
          <p:nvPr>
            <p:ph type="ftr" sz="quarter" idx="11"/>
          </p:nvPr>
        </p:nvSpPr>
        <p:spPr/>
        <p:txBody>
          <a:bodyPr/>
          <a:lstStyle/>
          <a:p>
            <a:r>
              <a:rPr lang="en-US" smtClean="0"/>
              <a:t>SenSys '10: Zurich, Switzerland</a:t>
            </a: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7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3794" name="Picture 4"/>
          <p:cNvPicPr>
            <a:picLocks noChangeAspect="1" noChangeArrowheads="1"/>
          </p:cNvPicPr>
          <p:nvPr/>
        </p:nvPicPr>
        <p:blipFill>
          <a:blip r:embed="rId2"/>
          <a:srcRect/>
          <a:stretch>
            <a:fillRect/>
          </a:stretch>
        </p:blipFill>
        <p:spPr bwMode="auto">
          <a:xfrm>
            <a:off x="962025" y="1927225"/>
            <a:ext cx="971550" cy="742950"/>
          </a:xfrm>
          <a:prstGeom prst="rect">
            <a:avLst/>
          </a:prstGeom>
          <a:noFill/>
          <a:ln w="9525">
            <a:noFill/>
            <a:miter lim="800000"/>
            <a:headEnd/>
            <a:tailEnd/>
          </a:ln>
        </p:spPr>
      </p:pic>
      <p:pic>
        <p:nvPicPr>
          <p:cNvPr id="33795" name="Picture 6"/>
          <p:cNvPicPr>
            <a:picLocks noChangeAspect="1" noChangeArrowheads="1"/>
          </p:cNvPicPr>
          <p:nvPr/>
        </p:nvPicPr>
        <p:blipFill>
          <a:blip r:embed="rId3"/>
          <a:srcRect/>
          <a:stretch>
            <a:fillRect/>
          </a:stretch>
        </p:blipFill>
        <p:spPr bwMode="auto">
          <a:xfrm>
            <a:off x="1828800" y="1795463"/>
            <a:ext cx="730250" cy="627062"/>
          </a:xfrm>
          <a:prstGeom prst="rect">
            <a:avLst/>
          </a:prstGeom>
          <a:noFill/>
          <a:ln w="9525">
            <a:solidFill>
              <a:srgbClr val="4F81BD"/>
            </a:solidFill>
            <a:miter lim="800000"/>
            <a:headEnd/>
            <a:tailEnd/>
          </a:ln>
        </p:spPr>
      </p:pic>
      <p:sp>
        <p:nvSpPr>
          <p:cNvPr id="33796" name="Title 90"/>
          <p:cNvSpPr>
            <a:spLocks noGrp="1"/>
          </p:cNvSpPr>
          <p:nvPr>
            <p:ph type="title"/>
          </p:nvPr>
        </p:nvSpPr>
        <p:spPr>
          <a:xfrm>
            <a:off x="860425" y="249488"/>
            <a:ext cx="7430852" cy="715962"/>
          </a:xfrm>
        </p:spPr>
        <p:txBody>
          <a:bodyPr>
            <a:normAutofit/>
          </a:bodyPr>
          <a:lstStyle/>
          <a:p>
            <a:r>
              <a:rPr lang="en-US" sz="3200" dirty="0" smtClean="0">
                <a:solidFill>
                  <a:srgbClr val="C0504D"/>
                </a:solidFill>
                <a:ea typeface="ＭＳ Ｐゴシック" charset="-128"/>
                <a:cs typeface="ＭＳ Ｐゴシック" charset="-128"/>
              </a:rPr>
              <a:t>Cyber / Physical Building</a:t>
            </a:r>
          </a:p>
        </p:txBody>
      </p:sp>
      <p:sp>
        <p:nvSpPr>
          <p:cNvPr id="92" name="Rounded Rectangle 91"/>
          <p:cNvSpPr/>
          <p:nvPr/>
        </p:nvSpPr>
        <p:spPr>
          <a:xfrm>
            <a:off x="3657600" y="1927225"/>
            <a:ext cx="1095375" cy="3961287"/>
          </a:xfrm>
          <a:prstGeom prst="roundRect">
            <a:avLst/>
          </a:prstGeom>
          <a:noFill/>
          <a:ln w="69850">
            <a:solidFill>
              <a:schemeClr val="accent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90"/>
          <p:cNvGrpSpPr>
            <a:grpSpLocks/>
          </p:cNvGrpSpPr>
          <p:nvPr/>
        </p:nvGrpSpPr>
        <p:grpSpPr bwMode="auto">
          <a:xfrm>
            <a:off x="0" y="1465129"/>
            <a:ext cx="8839200" cy="4743450"/>
            <a:chOff x="152400" y="990600"/>
            <a:chExt cx="8839200" cy="4743510"/>
          </a:xfrm>
        </p:grpSpPr>
        <p:sp>
          <p:nvSpPr>
            <p:cNvPr id="93" name="Cube 92"/>
            <p:cNvSpPr/>
            <p:nvPr/>
          </p:nvSpPr>
          <p:spPr bwMode="auto">
            <a:xfrm>
              <a:off x="5029200" y="990600"/>
              <a:ext cx="3962400" cy="4267254"/>
            </a:xfrm>
            <a:prstGeom prst="cube">
              <a:avLst>
                <a:gd name="adj" fmla="val 32639"/>
              </a:avLst>
            </a:prstGeom>
            <a:gradFill>
              <a:gsLst>
                <a:gs pos="0">
                  <a:schemeClr val="accent1">
                    <a:lumMod val="40000"/>
                    <a:lumOff val="60000"/>
                    <a:alpha val="0"/>
                  </a:schemeClr>
                </a:gs>
                <a:gs pos="100000">
                  <a:schemeClr val="accent1">
                    <a:tint val="50000"/>
                    <a:shade val="100000"/>
                    <a:satMod val="350000"/>
                  </a:schemeClr>
                </a:gs>
              </a:gsLst>
              <a:lin ang="20040000" scaled="0"/>
            </a:gra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6" name="Rectangle 95"/>
            <p:cNvSpPr/>
            <p:nvPr/>
          </p:nvSpPr>
          <p:spPr bwMode="auto">
            <a:xfrm>
              <a:off x="457200" y="3435381"/>
              <a:ext cx="2714625" cy="1439881"/>
            </a:xfrm>
            <a:prstGeom prst="rect">
              <a:avLst/>
            </a:prstGeom>
            <a:solidFill>
              <a:srgbClr val="FFFF00">
                <a:alpha val="31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3" name="Group 96"/>
            <p:cNvGrpSpPr>
              <a:grpSpLocks/>
            </p:cNvGrpSpPr>
            <p:nvPr/>
          </p:nvGrpSpPr>
          <p:grpSpPr bwMode="auto">
            <a:xfrm>
              <a:off x="7467600" y="3891000"/>
              <a:ext cx="762000" cy="757247"/>
              <a:chOff x="2667000" y="4420431"/>
              <a:chExt cx="1066800" cy="761216"/>
            </a:xfrm>
          </p:grpSpPr>
          <p:sp>
            <p:nvSpPr>
              <p:cNvPr id="191" name="Cube 190"/>
              <p:cNvSpPr/>
              <p:nvPr/>
            </p:nvSpPr>
            <p:spPr>
              <a:xfrm>
                <a:off x="2667000" y="4420431"/>
                <a:ext cx="1066800" cy="761216"/>
              </a:xfrm>
              <a:prstGeom prst="cube">
                <a:avLst>
                  <a:gd name="adj" fmla="val 32639"/>
                </a:avLst>
              </a:prstGeom>
              <a:solidFill>
                <a:schemeClr val="accent2"/>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3882" name="TextBox 95"/>
              <p:cNvSpPr txBox="1">
                <a:spLocks noChangeArrowheads="1"/>
              </p:cNvSpPr>
              <p:nvPr/>
            </p:nvSpPr>
            <p:spPr bwMode="auto">
              <a:xfrm>
                <a:off x="2744122" y="4645965"/>
                <a:ext cx="684879" cy="369332"/>
              </a:xfrm>
              <a:prstGeom prst="rect">
                <a:avLst/>
              </a:prstGeom>
              <a:noFill/>
              <a:ln w="9525">
                <a:noFill/>
                <a:miter lim="800000"/>
                <a:headEnd/>
                <a:tailEnd/>
              </a:ln>
            </p:spPr>
            <p:txBody>
              <a:bodyPr wrap="none">
                <a:prstTxWarp prst="textNoShape">
                  <a:avLst/>
                </a:prstTxWarp>
                <a:spAutoFit/>
              </a:bodyPr>
              <a:lstStyle/>
              <a:p>
                <a:r>
                  <a:rPr lang="en-US"/>
                  <a:t>BMS</a:t>
                </a:r>
              </a:p>
            </p:txBody>
          </p:sp>
        </p:grpSp>
        <p:sp>
          <p:nvSpPr>
            <p:cNvPr id="98" name="Cube 97"/>
            <p:cNvSpPr/>
            <p:nvPr/>
          </p:nvSpPr>
          <p:spPr bwMode="auto">
            <a:xfrm>
              <a:off x="5181600" y="3619533"/>
              <a:ext cx="1477963" cy="1485919"/>
            </a:xfrm>
            <a:prstGeom prst="cube">
              <a:avLst>
                <a:gd name="adj" fmla="val 32639"/>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9" name="Cube 98"/>
            <p:cNvSpPr/>
            <p:nvPr/>
          </p:nvSpPr>
          <p:spPr bwMode="auto">
            <a:xfrm>
              <a:off x="5181600" y="2587645"/>
              <a:ext cx="1477963" cy="1336692"/>
            </a:xfrm>
            <a:prstGeom prst="cube">
              <a:avLst>
                <a:gd name="adj" fmla="val 32639"/>
              </a:avLst>
            </a:prstGeom>
            <a:solidFill>
              <a:srgbClr val="008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3803" name="TextBox 3"/>
            <p:cNvSpPr txBox="1">
              <a:spLocks noChangeArrowheads="1"/>
            </p:cNvSpPr>
            <p:nvPr/>
          </p:nvSpPr>
          <p:spPr bwMode="auto">
            <a:xfrm>
              <a:off x="2895600" y="5311775"/>
              <a:ext cx="800100" cy="369888"/>
            </a:xfrm>
            <a:prstGeom prst="rect">
              <a:avLst/>
            </a:prstGeom>
            <a:noFill/>
            <a:ln w="9525">
              <a:noFill/>
              <a:miter lim="800000"/>
              <a:headEnd/>
              <a:tailEnd/>
            </a:ln>
          </p:spPr>
          <p:txBody>
            <a:bodyPr wrap="none">
              <a:prstTxWarp prst="textNoShape">
                <a:avLst/>
              </a:prstTxWarp>
              <a:spAutoFit/>
            </a:bodyPr>
            <a:lstStyle/>
            <a:p>
              <a:r>
                <a:rPr lang="en-US" dirty="0"/>
                <a:t>Cyber</a:t>
              </a:r>
            </a:p>
          </p:txBody>
        </p:sp>
        <p:sp>
          <p:nvSpPr>
            <p:cNvPr id="33804" name="TextBox 4"/>
            <p:cNvSpPr txBox="1">
              <a:spLocks noChangeArrowheads="1"/>
            </p:cNvSpPr>
            <p:nvPr/>
          </p:nvSpPr>
          <p:spPr bwMode="auto">
            <a:xfrm>
              <a:off x="4937125" y="5334000"/>
              <a:ext cx="1225491" cy="400110"/>
            </a:xfrm>
            <a:prstGeom prst="rect">
              <a:avLst/>
            </a:prstGeom>
            <a:noFill/>
            <a:ln w="9525">
              <a:noFill/>
              <a:miter lim="800000"/>
              <a:headEnd/>
              <a:tailEnd/>
            </a:ln>
          </p:spPr>
          <p:txBody>
            <a:bodyPr wrap="none">
              <a:prstTxWarp prst="textNoShape">
                <a:avLst/>
              </a:prstTxWarp>
              <a:spAutoFit/>
            </a:bodyPr>
            <a:lstStyle/>
            <a:p>
              <a:r>
                <a:rPr lang="en-US" sz="2000"/>
                <a:t>Physical</a:t>
              </a:r>
            </a:p>
          </p:txBody>
        </p:sp>
        <p:sp>
          <p:nvSpPr>
            <p:cNvPr id="33805" name="TextBox 5"/>
            <p:cNvSpPr txBox="1">
              <a:spLocks noChangeArrowheads="1"/>
            </p:cNvSpPr>
            <p:nvPr/>
          </p:nvSpPr>
          <p:spPr bwMode="auto">
            <a:xfrm>
              <a:off x="6096000" y="5334000"/>
              <a:ext cx="1210337" cy="400110"/>
            </a:xfrm>
            <a:prstGeom prst="rect">
              <a:avLst/>
            </a:prstGeom>
            <a:noFill/>
            <a:ln w="9525">
              <a:noFill/>
              <a:miter lim="800000"/>
              <a:headEnd/>
              <a:tailEnd/>
            </a:ln>
          </p:spPr>
          <p:txBody>
            <a:bodyPr wrap="none">
              <a:prstTxWarp prst="textNoShape">
                <a:avLst/>
              </a:prstTxWarp>
              <a:spAutoFit/>
            </a:bodyPr>
            <a:lstStyle/>
            <a:p>
              <a:r>
                <a:rPr lang="en-US" sz="2000"/>
                <a:t>Building</a:t>
              </a:r>
            </a:p>
          </p:txBody>
        </p:sp>
        <p:sp>
          <p:nvSpPr>
            <p:cNvPr id="33806" name="TextBox 46"/>
            <p:cNvSpPr txBox="1">
              <a:spLocks noChangeArrowheads="1"/>
            </p:cNvSpPr>
            <p:nvPr/>
          </p:nvSpPr>
          <p:spPr bwMode="auto">
            <a:xfrm rot="-5400000">
              <a:off x="6222395" y="4785003"/>
              <a:ext cx="748923" cy="369332"/>
            </a:xfrm>
            <a:prstGeom prst="rect">
              <a:avLst/>
            </a:prstGeom>
            <a:noFill/>
            <a:ln w="9525">
              <a:noFill/>
              <a:miter lim="800000"/>
              <a:headEnd/>
              <a:tailEnd/>
            </a:ln>
          </p:spPr>
          <p:txBody>
            <a:bodyPr wrap="none">
              <a:prstTxWarp prst="textNoShape">
                <a:avLst/>
              </a:prstTxWarp>
              <a:spAutoFit/>
            </a:bodyPr>
            <a:lstStyle/>
            <a:p>
              <a:r>
                <a:rPr lang="en-US" sz="1800"/>
                <a:t>Light</a:t>
              </a:r>
            </a:p>
          </p:txBody>
        </p:sp>
        <p:grpSp>
          <p:nvGrpSpPr>
            <p:cNvPr id="4" name="Group 91"/>
            <p:cNvGrpSpPr>
              <a:grpSpLocks/>
            </p:cNvGrpSpPr>
            <p:nvPr/>
          </p:nvGrpSpPr>
          <p:grpSpPr bwMode="auto">
            <a:xfrm>
              <a:off x="6705597" y="1752610"/>
              <a:ext cx="1673224" cy="3352842"/>
              <a:chOff x="4727576" y="1676410"/>
              <a:chExt cx="1673224" cy="3352842"/>
            </a:xfrm>
          </p:grpSpPr>
          <p:sp>
            <p:nvSpPr>
              <p:cNvPr id="180" name="Cube 179"/>
              <p:cNvSpPr/>
              <p:nvPr/>
            </p:nvSpPr>
            <p:spPr>
              <a:xfrm>
                <a:off x="4727579" y="4419644"/>
                <a:ext cx="587375" cy="609608"/>
              </a:xfrm>
              <a:prstGeom prst="cube">
                <a:avLst/>
              </a:prstGeom>
              <a:gradFill flip="none" rotWithShape="1">
                <a:gsLst>
                  <a:gs pos="0">
                    <a:srgbClr val="FF0000"/>
                  </a:gs>
                  <a:gs pos="100000">
                    <a:srgbClr val="FFFFFF"/>
                  </a:gs>
                </a:gsLst>
                <a:lin ang="0" scaled="1"/>
                <a:tileRect/>
              </a:gradFill>
              <a:ln>
                <a:solidFill>
                  <a:srgbClr val="FF0000">
                    <a:alpha val="73000"/>
                  </a:srgb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81" name="Straight Connector 180"/>
              <p:cNvCxnSpPr/>
              <p:nvPr/>
            </p:nvCxnSpPr>
            <p:spPr>
              <a:xfrm rot="5400000">
                <a:off x="3925878" y="3314731"/>
                <a:ext cx="2211416" cy="1587"/>
              </a:xfrm>
              <a:prstGeom prst="line">
                <a:avLst/>
              </a:prstGeom>
              <a:ln w="508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flipV="1">
                <a:off x="5032379" y="3048027"/>
                <a:ext cx="1143000" cy="914411"/>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flipV="1">
                <a:off x="5032379" y="2438420"/>
                <a:ext cx="1143000" cy="914411"/>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flipV="1">
                <a:off x="5032379" y="1676410"/>
                <a:ext cx="1368425" cy="114142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a:off x="5111754" y="2589234"/>
                <a:ext cx="454025" cy="1587"/>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5184779" y="2438420"/>
                <a:ext cx="454025" cy="1588"/>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a:off x="5108579" y="3198842"/>
                <a:ext cx="454025" cy="1587"/>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a:off x="5181604" y="3048027"/>
                <a:ext cx="454025" cy="1588"/>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5108579" y="3808450"/>
                <a:ext cx="454025" cy="1587"/>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a:off x="5181604" y="3657635"/>
                <a:ext cx="454025" cy="1588"/>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33808" name="TextBox 48"/>
            <p:cNvSpPr txBox="1">
              <a:spLocks noChangeArrowheads="1"/>
            </p:cNvSpPr>
            <p:nvPr/>
          </p:nvSpPr>
          <p:spPr bwMode="auto">
            <a:xfrm rot="-5400000">
              <a:off x="5667445" y="4567516"/>
              <a:ext cx="1249223" cy="369332"/>
            </a:xfrm>
            <a:prstGeom prst="rect">
              <a:avLst/>
            </a:prstGeom>
            <a:noFill/>
            <a:ln w="9525">
              <a:noFill/>
              <a:miter lim="800000"/>
              <a:headEnd/>
              <a:tailEnd/>
            </a:ln>
          </p:spPr>
          <p:txBody>
            <a:bodyPr wrap="none">
              <a:prstTxWarp prst="textNoShape">
                <a:avLst/>
              </a:prstTxWarp>
              <a:spAutoFit/>
            </a:bodyPr>
            <a:lstStyle/>
            <a:p>
              <a:r>
                <a:rPr lang="en-US" sz="1800"/>
                <a:t>Transport</a:t>
              </a:r>
              <a:endParaRPr lang="en-US"/>
            </a:p>
          </p:txBody>
        </p:sp>
        <p:cxnSp>
          <p:nvCxnSpPr>
            <p:cNvPr id="109" name="Straight Connector 108"/>
            <p:cNvCxnSpPr/>
            <p:nvPr/>
          </p:nvCxnSpPr>
          <p:spPr bwMode="auto">
            <a:xfrm rot="5400000">
              <a:off x="5830870" y="3695734"/>
              <a:ext cx="2817848"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bwMode="auto">
            <a:xfrm rot="5400000">
              <a:off x="5067282" y="3694147"/>
              <a:ext cx="2817849" cy="1587"/>
            </a:xfrm>
            <a:prstGeom prst="line">
              <a:avLst/>
            </a:prstGeom>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bwMode="auto">
            <a:xfrm rot="5400000">
              <a:off x="4762483" y="3648109"/>
              <a:ext cx="2817848" cy="1587"/>
            </a:xfrm>
            <a:prstGeom prst="line">
              <a:avLst/>
            </a:prstGeom>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bwMode="auto">
            <a:xfrm rot="5400000">
              <a:off x="5295882" y="3694147"/>
              <a:ext cx="2817849" cy="1587"/>
            </a:xfrm>
            <a:prstGeom prst="line">
              <a:avLst/>
            </a:prstGeom>
          </p:spPr>
          <p:style>
            <a:lnRef idx="2">
              <a:schemeClr val="accent1"/>
            </a:lnRef>
            <a:fillRef idx="0">
              <a:schemeClr val="accent1"/>
            </a:fillRef>
            <a:effectRef idx="1">
              <a:schemeClr val="accent1"/>
            </a:effectRef>
            <a:fontRef idx="minor">
              <a:schemeClr val="tx1"/>
            </a:fontRef>
          </p:style>
        </p:cxnSp>
        <p:sp>
          <p:nvSpPr>
            <p:cNvPr id="115" name="Cube 114"/>
            <p:cNvSpPr/>
            <p:nvPr/>
          </p:nvSpPr>
          <p:spPr bwMode="auto">
            <a:xfrm>
              <a:off x="8229600" y="3505232"/>
              <a:ext cx="587375" cy="609608"/>
            </a:xfrm>
            <a:prstGeom prst="cube">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9" name="Cube 118"/>
            <p:cNvSpPr/>
            <p:nvPr/>
          </p:nvSpPr>
          <p:spPr bwMode="auto">
            <a:xfrm>
              <a:off x="7239000" y="4495844"/>
              <a:ext cx="587375" cy="609608"/>
            </a:xfrm>
            <a:prstGeom prst="cube">
              <a:avLst/>
            </a:prstGeom>
            <a:ln>
              <a:solidFill>
                <a:schemeClr val="accent1">
                  <a:shade val="95000"/>
                  <a:satMod val="105000"/>
                  <a:alpha val="73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20" name="Straight Connector 119"/>
            <p:cNvCxnSpPr/>
            <p:nvPr/>
          </p:nvCxnSpPr>
          <p:spPr bwMode="auto">
            <a:xfrm rot="5400000">
              <a:off x="6437299" y="3390930"/>
              <a:ext cx="2211416" cy="1587"/>
            </a:xfrm>
            <a:prstGeom prst="line">
              <a:avLst/>
            </a:prstGeom>
            <a:ln w="50800">
              <a:solidFill>
                <a:schemeClr val="tx2"/>
              </a:solidFill>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bwMode="auto">
            <a:xfrm rot="5400000">
              <a:off x="7505687" y="2476519"/>
              <a:ext cx="2209828" cy="3175"/>
            </a:xfrm>
            <a:prstGeom prst="line">
              <a:avLst/>
            </a:prstGeom>
            <a:ln w="50800">
              <a:solidFill>
                <a:srgbClr val="800080"/>
              </a:solidFill>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bwMode="auto">
            <a:xfrm flipV="1">
              <a:off x="7543800" y="3659222"/>
              <a:ext cx="454025" cy="379417"/>
            </a:xfrm>
            <a:prstGeom prst="line">
              <a:avLst/>
            </a:prstGeom>
            <a:ln w="38100">
              <a:solidFill>
                <a:schemeClr val="tx2"/>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bwMode="auto">
            <a:xfrm flipV="1">
              <a:off x="7543800" y="3049614"/>
              <a:ext cx="454025" cy="379417"/>
            </a:xfrm>
            <a:prstGeom prst="line">
              <a:avLst/>
            </a:prstGeom>
            <a:ln w="38100">
              <a:solidFill>
                <a:schemeClr val="tx2"/>
              </a:solidFill>
            </a:ln>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bwMode="auto">
            <a:xfrm flipV="1">
              <a:off x="7543800" y="2514619"/>
              <a:ext cx="454025" cy="379418"/>
            </a:xfrm>
            <a:prstGeom prst="line">
              <a:avLst/>
            </a:prstGeom>
            <a:ln w="38100">
              <a:solidFill>
                <a:schemeClr val="tx2"/>
              </a:solidFill>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bwMode="auto">
            <a:xfrm>
              <a:off x="7315200" y="3811624"/>
              <a:ext cx="454025" cy="1587"/>
            </a:xfrm>
            <a:prstGeom prst="line">
              <a:avLst/>
            </a:prstGeom>
            <a:ln w="25400">
              <a:solidFill>
                <a:schemeClr val="tx2"/>
              </a:solidFill>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bwMode="auto">
            <a:xfrm>
              <a:off x="7470775" y="3733835"/>
              <a:ext cx="454025" cy="1588"/>
            </a:xfrm>
            <a:prstGeom prst="line">
              <a:avLst/>
            </a:prstGeom>
            <a:ln w="25400">
              <a:solidFill>
                <a:schemeClr val="tx2"/>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bwMode="auto">
            <a:xfrm>
              <a:off x="7315200" y="3202016"/>
              <a:ext cx="454025" cy="1587"/>
            </a:xfrm>
            <a:prstGeom prst="line">
              <a:avLst/>
            </a:prstGeom>
            <a:ln w="25400">
              <a:solidFill>
                <a:schemeClr val="tx2"/>
              </a:solidFill>
            </a:ln>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bwMode="auto">
            <a:xfrm>
              <a:off x="7470775" y="3124227"/>
              <a:ext cx="454025" cy="1588"/>
            </a:xfrm>
            <a:prstGeom prst="line">
              <a:avLst/>
            </a:prstGeom>
            <a:ln w="25400">
              <a:solidFill>
                <a:schemeClr val="tx2"/>
              </a:solidFill>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bwMode="auto">
            <a:xfrm>
              <a:off x="7315200" y="2665434"/>
              <a:ext cx="454025" cy="1587"/>
            </a:xfrm>
            <a:prstGeom prst="line">
              <a:avLst/>
            </a:prstGeom>
            <a:ln w="25400">
              <a:solidFill>
                <a:schemeClr val="tx2"/>
              </a:solidFill>
            </a:ln>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bwMode="auto">
            <a:xfrm>
              <a:off x="7470775" y="2587645"/>
              <a:ext cx="454025" cy="1588"/>
            </a:xfrm>
            <a:prstGeom prst="line">
              <a:avLst/>
            </a:prstGeom>
            <a:ln w="25400">
              <a:solidFill>
                <a:schemeClr val="tx2"/>
              </a:solidFill>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bwMode="auto">
            <a:xfrm flipV="1">
              <a:off x="8153400" y="3125815"/>
              <a:ext cx="454025" cy="379417"/>
            </a:xfrm>
            <a:prstGeom prst="line">
              <a:avLst/>
            </a:prstGeom>
            <a:ln w="38100">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bwMode="auto">
            <a:xfrm flipV="1">
              <a:off x="8153400" y="2516207"/>
              <a:ext cx="454025" cy="379417"/>
            </a:xfrm>
            <a:prstGeom prst="line">
              <a:avLst/>
            </a:prstGeom>
            <a:ln w="38100">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bwMode="auto">
            <a:xfrm flipV="1">
              <a:off x="8153400" y="1981213"/>
              <a:ext cx="454025" cy="379418"/>
            </a:xfrm>
            <a:prstGeom prst="line">
              <a:avLst/>
            </a:prstGeom>
            <a:ln w="38100">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bwMode="auto">
            <a:xfrm>
              <a:off x="7924800" y="3278217"/>
              <a:ext cx="454025" cy="1587"/>
            </a:xfrm>
            <a:prstGeom prst="line">
              <a:avLst/>
            </a:prstGeom>
            <a:ln w="25400">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bwMode="auto">
            <a:xfrm>
              <a:off x="8080375" y="3200428"/>
              <a:ext cx="454025" cy="1588"/>
            </a:xfrm>
            <a:prstGeom prst="line">
              <a:avLst/>
            </a:prstGeom>
            <a:ln w="25400">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bwMode="auto">
            <a:xfrm>
              <a:off x="7924800" y="2668609"/>
              <a:ext cx="454025" cy="1587"/>
            </a:xfrm>
            <a:prstGeom prst="line">
              <a:avLst/>
            </a:prstGeom>
            <a:ln w="25400">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bwMode="auto">
            <a:xfrm>
              <a:off x="8080375" y="2590820"/>
              <a:ext cx="454025" cy="1588"/>
            </a:xfrm>
            <a:prstGeom prst="line">
              <a:avLst/>
            </a:prstGeom>
            <a:ln w="25400">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bwMode="auto">
            <a:xfrm>
              <a:off x="7924800" y="2132027"/>
              <a:ext cx="454025" cy="1587"/>
            </a:xfrm>
            <a:prstGeom prst="line">
              <a:avLst/>
            </a:prstGeom>
            <a:ln w="25400">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bwMode="auto">
            <a:xfrm>
              <a:off x="8080375" y="2054238"/>
              <a:ext cx="454025" cy="1588"/>
            </a:xfrm>
            <a:prstGeom prst="line">
              <a:avLst/>
            </a:prstGeom>
            <a:ln w="25400">
              <a:solidFill>
                <a:srgbClr val="660066"/>
              </a:solidFill>
            </a:ln>
          </p:spPr>
          <p:style>
            <a:lnRef idx="2">
              <a:schemeClr val="accent1"/>
            </a:lnRef>
            <a:fillRef idx="0">
              <a:schemeClr val="accent1"/>
            </a:fillRef>
            <a:effectRef idx="1">
              <a:schemeClr val="accent1"/>
            </a:effectRef>
            <a:fontRef idx="minor">
              <a:schemeClr val="tx1"/>
            </a:fontRef>
          </p:style>
        </p:cxnSp>
        <p:sp>
          <p:nvSpPr>
            <p:cNvPr id="33835" name="TextBox 98"/>
            <p:cNvSpPr txBox="1">
              <a:spLocks noChangeArrowheads="1"/>
            </p:cNvSpPr>
            <p:nvPr/>
          </p:nvSpPr>
          <p:spPr bwMode="auto">
            <a:xfrm>
              <a:off x="5181600" y="4173538"/>
              <a:ext cx="1066800" cy="584776"/>
            </a:xfrm>
            <a:prstGeom prst="rect">
              <a:avLst/>
            </a:prstGeom>
            <a:noFill/>
            <a:ln w="9525">
              <a:noFill/>
              <a:miter lim="800000"/>
              <a:headEnd/>
              <a:tailEnd/>
            </a:ln>
          </p:spPr>
          <p:txBody>
            <a:bodyPr>
              <a:prstTxWarp prst="textNoShape">
                <a:avLst/>
              </a:prstTxWarp>
              <a:spAutoFit/>
            </a:bodyPr>
            <a:lstStyle/>
            <a:p>
              <a:r>
                <a:rPr lang="en-US" sz="1600"/>
                <a:t>Process Loads</a:t>
              </a:r>
            </a:p>
          </p:txBody>
        </p:sp>
        <p:sp>
          <p:nvSpPr>
            <p:cNvPr id="33836" name="TextBox 99"/>
            <p:cNvSpPr txBox="1">
              <a:spLocks noChangeArrowheads="1"/>
            </p:cNvSpPr>
            <p:nvPr/>
          </p:nvSpPr>
          <p:spPr bwMode="auto">
            <a:xfrm>
              <a:off x="5105400" y="3240088"/>
              <a:ext cx="1257300" cy="646331"/>
            </a:xfrm>
            <a:prstGeom prst="rect">
              <a:avLst/>
            </a:prstGeom>
            <a:noFill/>
            <a:ln w="9525">
              <a:noFill/>
              <a:miter lim="800000"/>
              <a:headEnd/>
              <a:tailEnd/>
            </a:ln>
          </p:spPr>
          <p:txBody>
            <a:bodyPr>
              <a:prstTxWarp prst="textNoShape">
                <a:avLst/>
              </a:prstTxWarp>
              <a:spAutoFit/>
            </a:bodyPr>
            <a:lstStyle/>
            <a:p>
              <a:r>
                <a:rPr lang="en-US" sz="1800" dirty="0"/>
                <a:t>Occupant Demand</a:t>
              </a:r>
            </a:p>
          </p:txBody>
        </p:sp>
        <p:sp>
          <p:nvSpPr>
            <p:cNvPr id="33837" name="TextBox 100"/>
            <p:cNvSpPr txBox="1">
              <a:spLocks noChangeArrowheads="1"/>
            </p:cNvSpPr>
            <p:nvPr/>
          </p:nvSpPr>
          <p:spPr bwMode="auto">
            <a:xfrm>
              <a:off x="3543300" y="4687888"/>
              <a:ext cx="1562100" cy="646112"/>
            </a:xfrm>
            <a:prstGeom prst="rect">
              <a:avLst/>
            </a:prstGeom>
            <a:noFill/>
            <a:ln w="9525">
              <a:noFill/>
              <a:miter lim="800000"/>
              <a:headEnd/>
              <a:tailEnd/>
            </a:ln>
          </p:spPr>
          <p:txBody>
            <a:bodyPr>
              <a:prstTxWarp prst="textNoShape">
                <a:avLst/>
              </a:prstTxWarp>
              <a:spAutoFit/>
            </a:bodyPr>
            <a:lstStyle/>
            <a:p>
              <a:pPr algn="ctr"/>
              <a:r>
                <a:rPr lang="en-US" sz="1200"/>
                <a:t>Legacy Instrumentation &amp; Control Interfaces</a:t>
              </a:r>
            </a:p>
          </p:txBody>
        </p:sp>
        <p:sp>
          <p:nvSpPr>
            <p:cNvPr id="33838" name="TextBox 101"/>
            <p:cNvSpPr txBox="1">
              <a:spLocks noChangeArrowheads="1"/>
            </p:cNvSpPr>
            <p:nvPr/>
          </p:nvSpPr>
          <p:spPr bwMode="auto">
            <a:xfrm>
              <a:off x="3886200" y="3773488"/>
              <a:ext cx="1066800" cy="461962"/>
            </a:xfrm>
            <a:prstGeom prst="rect">
              <a:avLst/>
            </a:prstGeom>
            <a:noFill/>
            <a:ln w="9525">
              <a:noFill/>
              <a:miter lim="800000"/>
              <a:headEnd/>
              <a:tailEnd/>
            </a:ln>
          </p:spPr>
          <p:txBody>
            <a:bodyPr>
              <a:prstTxWarp prst="textNoShape">
                <a:avLst/>
              </a:prstTxWarp>
              <a:spAutoFit/>
            </a:bodyPr>
            <a:lstStyle/>
            <a:p>
              <a:pPr algn="r"/>
              <a:r>
                <a:rPr lang="en-US" sz="1200"/>
                <a:t>Pervasive Sensing</a:t>
              </a:r>
            </a:p>
          </p:txBody>
        </p:sp>
        <p:sp>
          <p:nvSpPr>
            <p:cNvPr id="33839" name="TextBox 102"/>
            <p:cNvSpPr txBox="1">
              <a:spLocks noChangeArrowheads="1"/>
            </p:cNvSpPr>
            <p:nvPr/>
          </p:nvSpPr>
          <p:spPr bwMode="auto">
            <a:xfrm>
              <a:off x="3722853" y="3032504"/>
              <a:ext cx="1171575" cy="461962"/>
            </a:xfrm>
            <a:prstGeom prst="rect">
              <a:avLst/>
            </a:prstGeom>
            <a:noFill/>
            <a:ln w="9525">
              <a:noFill/>
              <a:miter lim="800000"/>
              <a:headEnd/>
              <a:tailEnd/>
            </a:ln>
          </p:spPr>
          <p:txBody>
            <a:bodyPr>
              <a:prstTxWarp prst="textNoShape">
                <a:avLst/>
              </a:prstTxWarp>
              <a:spAutoFit/>
            </a:bodyPr>
            <a:lstStyle/>
            <a:p>
              <a:pPr algn="r"/>
              <a:r>
                <a:rPr lang="en-US" sz="1200"/>
                <a:t>Activity/Usage</a:t>
              </a:r>
            </a:p>
            <a:p>
              <a:pPr algn="r"/>
              <a:r>
                <a:rPr lang="en-US" sz="1200"/>
                <a:t>Streams</a:t>
              </a:r>
            </a:p>
          </p:txBody>
        </p:sp>
        <p:sp>
          <p:nvSpPr>
            <p:cNvPr id="150" name="Can 149"/>
            <p:cNvSpPr/>
            <p:nvPr/>
          </p:nvSpPr>
          <p:spPr bwMode="auto">
            <a:xfrm>
              <a:off x="228600" y="4635546"/>
              <a:ext cx="1600200" cy="438156"/>
            </a:xfrm>
            <a:prstGeom prst="can">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3841" name="TextBox 105"/>
            <p:cNvSpPr txBox="1">
              <a:spLocks noChangeArrowheads="1"/>
            </p:cNvSpPr>
            <p:nvPr/>
          </p:nvSpPr>
          <p:spPr bwMode="auto">
            <a:xfrm>
              <a:off x="609600" y="4735513"/>
              <a:ext cx="595313" cy="369887"/>
            </a:xfrm>
            <a:prstGeom prst="rect">
              <a:avLst/>
            </a:prstGeom>
            <a:noFill/>
            <a:ln w="9525">
              <a:noFill/>
              <a:miter lim="800000"/>
              <a:headEnd/>
              <a:tailEnd/>
            </a:ln>
          </p:spPr>
          <p:txBody>
            <a:bodyPr wrap="none">
              <a:prstTxWarp prst="textNoShape">
                <a:avLst/>
              </a:prstTxWarp>
              <a:spAutoFit/>
            </a:bodyPr>
            <a:lstStyle/>
            <a:p>
              <a:r>
                <a:rPr lang="en-US"/>
                <a:t>BIM</a:t>
              </a:r>
            </a:p>
          </p:txBody>
        </p:sp>
        <p:sp>
          <p:nvSpPr>
            <p:cNvPr id="152" name="Can 151"/>
            <p:cNvSpPr/>
            <p:nvPr/>
          </p:nvSpPr>
          <p:spPr bwMode="auto">
            <a:xfrm>
              <a:off x="2057400" y="4540295"/>
              <a:ext cx="1181100" cy="533407"/>
            </a:xfrm>
            <a:prstGeom prst="can">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3843" name="TextBox 108"/>
            <p:cNvSpPr txBox="1">
              <a:spLocks noChangeArrowheads="1"/>
            </p:cNvSpPr>
            <p:nvPr/>
          </p:nvSpPr>
          <p:spPr bwMode="auto">
            <a:xfrm>
              <a:off x="2654300" y="4727575"/>
              <a:ext cx="184666" cy="307781"/>
            </a:xfrm>
            <a:prstGeom prst="rect">
              <a:avLst/>
            </a:prstGeom>
            <a:noFill/>
            <a:ln w="9525">
              <a:noFill/>
              <a:miter lim="800000"/>
              <a:headEnd/>
              <a:tailEnd/>
            </a:ln>
          </p:spPr>
          <p:txBody>
            <a:bodyPr wrap="none">
              <a:prstTxWarp prst="textNoShape">
                <a:avLst/>
              </a:prstTxWarp>
              <a:spAutoFit/>
            </a:bodyPr>
            <a:lstStyle/>
            <a:p>
              <a:endParaRPr lang="en-US" sz="1400" dirty="0"/>
            </a:p>
          </p:txBody>
        </p:sp>
        <p:grpSp>
          <p:nvGrpSpPr>
            <p:cNvPr id="5" name="Group 119"/>
            <p:cNvGrpSpPr>
              <a:grpSpLocks/>
            </p:cNvGrpSpPr>
            <p:nvPr/>
          </p:nvGrpSpPr>
          <p:grpSpPr bwMode="auto">
            <a:xfrm>
              <a:off x="2463800" y="4178340"/>
              <a:ext cx="774700" cy="438156"/>
              <a:chOff x="2730680" y="4210199"/>
              <a:chExt cx="774520" cy="438047"/>
            </a:xfrm>
          </p:grpSpPr>
          <p:sp>
            <p:nvSpPr>
              <p:cNvPr id="178" name="Can 177"/>
              <p:cNvSpPr/>
              <p:nvPr/>
            </p:nvSpPr>
            <p:spPr>
              <a:xfrm>
                <a:off x="2730680" y="4210199"/>
                <a:ext cx="774520" cy="438047"/>
              </a:xfrm>
              <a:prstGeom prst="can">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3869" name="TextBox 110"/>
              <p:cNvSpPr txBox="1">
                <a:spLocks noChangeArrowheads="1"/>
              </p:cNvSpPr>
              <p:nvPr/>
            </p:nvSpPr>
            <p:spPr bwMode="auto">
              <a:xfrm>
                <a:off x="2878754" y="4340423"/>
                <a:ext cx="474046" cy="307777"/>
              </a:xfrm>
              <a:prstGeom prst="rect">
                <a:avLst/>
              </a:prstGeom>
              <a:noFill/>
              <a:ln w="9525">
                <a:noFill/>
                <a:miter lim="800000"/>
                <a:headEnd/>
                <a:tailEnd/>
              </a:ln>
            </p:spPr>
            <p:txBody>
              <a:bodyPr wrap="none">
                <a:prstTxWarp prst="textNoShape">
                  <a:avLst/>
                </a:prstTxWarp>
                <a:spAutoFit/>
              </a:bodyPr>
              <a:lstStyle/>
              <a:p>
                <a:r>
                  <a:rPr lang="en-US" sz="1400"/>
                  <a:t>PIB</a:t>
                </a:r>
              </a:p>
            </p:txBody>
          </p:sp>
        </p:grpSp>
        <p:grpSp>
          <p:nvGrpSpPr>
            <p:cNvPr id="6" name="Group 113"/>
            <p:cNvGrpSpPr>
              <a:grpSpLocks/>
            </p:cNvGrpSpPr>
            <p:nvPr/>
          </p:nvGrpSpPr>
          <p:grpSpPr bwMode="auto">
            <a:xfrm>
              <a:off x="228600" y="3625883"/>
              <a:ext cx="990600" cy="646121"/>
              <a:chOff x="304800" y="3774165"/>
              <a:chExt cx="990600" cy="645476"/>
            </a:xfrm>
          </p:grpSpPr>
          <p:sp>
            <p:nvSpPr>
              <p:cNvPr id="176" name="Can 175"/>
              <p:cNvSpPr/>
              <p:nvPr/>
            </p:nvSpPr>
            <p:spPr>
              <a:xfrm>
                <a:off x="304800" y="3774165"/>
                <a:ext cx="976313" cy="645476"/>
              </a:xfrm>
              <a:prstGeom prst="can">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3867" name="TextBox 112"/>
              <p:cNvSpPr txBox="1">
                <a:spLocks noChangeArrowheads="1"/>
              </p:cNvSpPr>
              <p:nvPr/>
            </p:nvSpPr>
            <p:spPr bwMode="auto">
              <a:xfrm>
                <a:off x="361520" y="3896380"/>
                <a:ext cx="933880" cy="523220"/>
              </a:xfrm>
              <a:prstGeom prst="rect">
                <a:avLst/>
              </a:prstGeom>
              <a:noFill/>
              <a:ln w="9525">
                <a:noFill/>
                <a:miter lim="800000"/>
                <a:headEnd/>
                <a:tailEnd/>
              </a:ln>
            </p:spPr>
            <p:txBody>
              <a:bodyPr>
                <a:prstTxWarp prst="textNoShape">
                  <a:avLst/>
                </a:prstTxWarp>
                <a:spAutoFit/>
              </a:bodyPr>
              <a:lstStyle/>
              <a:p>
                <a:r>
                  <a:rPr lang="en-US" sz="1400"/>
                  <a:t>Activity Models</a:t>
                </a:r>
              </a:p>
            </p:txBody>
          </p:sp>
        </p:grpSp>
        <p:sp>
          <p:nvSpPr>
            <p:cNvPr id="33846" name="Rectangle 114"/>
            <p:cNvSpPr>
              <a:spLocks noChangeArrowheads="1"/>
            </p:cNvSpPr>
            <p:nvPr/>
          </p:nvSpPr>
          <p:spPr bwMode="auto">
            <a:xfrm>
              <a:off x="1098550" y="3625850"/>
              <a:ext cx="2025650" cy="523875"/>
            </a:xfrm>
            <a:prstGeom prst="rect">
              <a:avLst/>
            </a:prstGeom>
            <a:noFill/>
            <a:ln w="9525">
              <a:noFill/>
              <a:miter lim="800000"/>
              <a:headEnd/>
              <a:tailEnd/>
            </a:ln>
          </p:spPr>
          <p:txBody>
            <a:bodyPr>
              <a:prstTxWarp prst="textNoShape">
                <a:avLst/>
              </a:prstTxWarp>
              <a:spAutoFit/>
            </a:bodyPr>
            <a:lstStyle/>
            <a:p>
              <a:pPr algn="ctr"/>
              <a:r>
                <a:rPr lang="en-US" sz="1400">
                  <a:solidFill>
                    <a:srgbClr val="000000"/>
                  </a:solidFill>
                  <a:latin typeface="Calibri" charset="0"/>
                </a:rPr>
                <a:t>Multi-Objective Model-Driven Control</a:t>
              </a:r>
              <a:endParaRPr lang="en-US" sz="1400"/>
            </a:p>
          </p:txBody>
        </p:sp>
        <p:sp>
          <p:nvSpPr>
            <p:cNvPr id="157" name="TextBox 156"/>
            <p:cNvSpPr txBox="1"/>
            <p:nvPr/>
          </p:nvSpPr>
          <p:spPr bwMode="auto">
            <a:xfrm>
              <a:off x="1447800" y="2784498"/>
              <a:ext cx="2171700" cy="739784"/>
            </a:xfrm>
            <a:prstGeom prst="rect">
              <a:avLst/>
            </a:prstGeom>
            <a:solidFill>
              <a:schemeClr val="accent6">
                <a:lumMod val="60000"/>
                <a:lumOff val="40000"/>
              </a:schemeClr>
            </a:solidFill>
          </p:spPr>
          <p:txBody>
            <a:bodyPr>
              <a:spAutoFit/>
            </a:bodyPr>
            <a:lstStyle/>
            <a:p>
              <a:pPr>
                <a:defRPr/>
              </a:pPr>
              <a:r>
                <a:rPr lang="en-US" sz="1400" dirty="0"/>
                <a:t>Building Integrated</a:t>
              </a:r>
            </a:p>
            <a:p>
              <a:pPr>
                <a:defRPr/>
              </a:pPr>
              <a:r>
                <a:rPr lang="en-US" sz="1400" dirty="0"/>
                <a:t>Operating System</a:t>
              </a:r>
            </a:p>
            <a:p>
              <a:pPr>
                <a:defRPr/>
              </a:pPr>
              <a:endParaRPr lang="en-US" sz="1400" dirty="0"/>
            </a:p>
          </p:txBody>
        </p:sp>
        <p:grpSp>
          <p:nvGrpSpPr>
            <p:cNvPr id="7" name="Group 130"/>
            <p:cNvGrpSpPr>
              <a:grpSpLocks/>
            </p:cNvGrpSpPr>
            <p:nvPr/>
          </p:nvGrpSpPr>
          <p:grpSpPr bwMode="auto">
            <a:xfrm>
              <a:off x="347663" y="2422543"/>
              <a:ext cx="947737" cy="438156"/>
              <a:chOff x="285320" y="1700042"/>
              <a:chExt cx="948273" cy="438047"/>
            </a:xfrm>
          </p:grpSpPr>
          <p:sp>
            <p:nvSpPr>
              <p:cNvPr id="174" name="Can 173"/>
              <p:cNvSpPr/>
              <p:nvPr/>
            </p:nvSpPr>
            <p:spPr>
              <a:xfrm>
                <a:off x="285320" y="1700042"/>
                <a:ext cx="933978" cy="438047"/>
              </a:xfrm>
              <a:prstGeom prst="can">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3865" name="TextBox 118"/>
              <p:cNvSpPr txBox="1">
                <a:spLocks noChangeArrowheads="1"/>
              </p:cNvSpPr>
              <p:nvPr/>
            </p:nvSpPr>
            <p:spPr bwMode="auto">
              <a:xfrm>
                <a:off x="304800" y="1825823"/>
                <a:ext cx="928793" cy="307777"/>
              </a:xfrm>
              <a:prstGeom prst="rect">
                <a:avLst/>
              </a:prstGeom>
              <a:noFill/>
              <a:ln w="9525">
                <a:noFill/>
                <a:miter lim="800000"/>
                <a:headEnd/>
                <a:tailEnd/>
              </a:ln>
            </p:spPr>
            <p:txBody>
              <a:bodyPr>
                <a:prstTxWarp prst="textNoShape">
                  <a:avLst/>
                </a:prstTxWarp>
                <a:spAutoFit/>
              </a:bodyPr>
              <a:lstStyle/>
              <a:p>
                <a:r>
                  <a:rPr lang="en-US" sz="1400"/>
                  <a:t>External</a:t>
                </a:r>
              </a:p>
            </p:txBody>
          </p:sp>
        </p:grpSp>
        <p:sp>
          <p:nvSpPr>
            <p:cNvPr id="33849" name="TextBox 42"/>
            <p:cNvSpPr txBox="1">
              <a:spLocks noChangeArrowheads="1"/>
            </p:cNvSpPr>
            <p:nvPr/>
          </p:nvSpPr>
          <p:spPr bwMode="auto">
            <a:xfrm rot="-5400000">
              <a:off x="7100458" y="4723091"/>
              <a:ext cx="821597" cy="369332"/>
            </a:xfrm>
            <a:prstGeom prst="rect">
              <a:avLst/>
            </a:prstGeom>
            <a:noFill/>
            <a:ln w="9525">
              <a:noFill/>
              <a:miter lim="800000"/>
              <a:headEnd/>
              <a:tailEnd/>
            </a:ln>
          </p:spPr>
          <p:txBody>
            <a:bodyPr wrap="none">
              <a:prstTxWarp prst="textNoShape">
                <a:avLst/>
              </a:prstTxWarp>
              <a:spAutoFit/>
            </a:bodyPr>
            <a:lstStyle/>
            <a:p>
              <a:r>
                <a:rPr lang="en-US" sz="1800"/>
                <a:t>HVAC</a:t>
              </a:r>
            </a:p>
          </p:txBody>
        </p:sp>
        <p:sp>
          <p:nvSpPr>
            <p:cNvPr id="33850" name="TextBox 49"/>
            <p:cNvSpPr txBox="1">
              <a:spLocks noChangeArrowheads="1"/>
            </p:cNvSpPr>
            <p:nvPr/>
          </p:nvSpPr>
          <p:spPr bwMode="auto">
            <a:xfrm rot="-5400000">
              <a:off x="6304092" y="4551333"/>
              <a:ext cx="1325303" cy="400110"/>
            </a:xfrm>
            <a:prstGeom prst="rect">
              <a:avLst/>
            </a:prstGeom>
            <a:noFill/>
            <a:ln w="9525">
              <a:noFill/>
              <a:miter lim="800000"/>
              <a:headEnd/>
              <a:tailEnd/>
            </a:ln>
          </p:spPr>
          <p:txBody>
            <a:bodyPr wrap="none">
              <a:prstTxWarp prst="textNoShape">
                <a:avLst/>
              </a:prstTxWarp>
              <a:spAutoFit/>
            </a:bodyPr>
            <a:lstStyle/>
            <a:p>
              <a:r>
                <a:rPr lang="en-US" sz="2000" dirty="0"/>
                <a:t>Electrical</a:t>
              </a:r>
            </a:p>
          </p:txBody>
        </p:sp>
        <p:sp>
          <p:nvSpPr>
            <p:cNvPr id="33851" name="TextBox 120"/>
            <p:cNvSpPr txBox="1">
              <a:spLocks noChangeArrowheads="1"/>
            </p:cNvSpPr>
            <p:nvPr/>
          </p:nvSpPr>
          <p:spPr bwMode="auto">
            <a:xfrm rot="-5400000">
              <a:off x="2405063" y="3783012"/>
              <a:ext cx="2057400" cy="523875"/>
            </a:xfrm>
            <a:prstGeom prst="rect">
              <a:avLst/>
            </a:prstGeom>
            <a:solidFill>
              <a:srgbClr val="FF0000">
                <a:alpha val="52156"/>
              </a:srgbClr>
            </a:solidFill>
            <a:ln w="9525">
              <a:noFill/>
              <a:miter lim="800000"/>
              <a:headEnd/>
              <a:tailEnd/>
            </a:ln>
          </p:spPr>
          <p:txBody>
            <a:bodyPr>
              <a:prstTxWarp prst="textNoShape">
                <a:avLst/>
              </a:prstTxWarp>
              <a:spAutoFit/>
            </a:bodyPr>
            <a:lstStyle/>
            <a:p>
              <a:r>
                <a:rPr lang="en-US" sz="1400"/>
                <a:t>Fault, Attack, </a:t>
              </a:r>
              <a:r>
                <a:rPr lang="en-US" sz="1100"/>
                <a:t>Anomaly</a:t>
              </a:r>
              <a:r>
                <a:rPr lang="en-US" sz="1400"/>
                <a:t> Detect &amp;Management</a:t>
              </a:r>
            </a:p>
          </p:txBody>
        </p:sp>
        <p:sp>
          <p:nvSpPr>
            <p:cNvPr id="162" name="Left Arrow 161"/>
            <p:cNvSpPr/>
            <p:nvPr/>
          </p:nvSpPr>
          <p:spPr bwMode="auto">
            <a:xfrm>
              <a:off x="3810000" y="4402181"/>
              <a:ext cx="838200" cy="361955"/>
            </a:xfrm>
            <a:prstGeom prst="leftArrow">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3" name="Right Arrow 162"/>
            <p:cNvSpPr/>
            <p:nvPr/>
          </p:nvSpPr>
          <p:spPr bwMode="auto">
            <a:xfrm>
              <a:off x="3886200" y="2505094"/>
              <a:ext cx="914400" cy="430218"/>
            </a:xfrm>
            <a:prstGeom prst="rightArrow">
              <a:avLst/>
            </a:prstGeom>
            <a:solidFill>
              <a:srgbClr val="008000">
                <a:alpha val="47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4" name="Left Arrow 163"/>
            <p:cNvSpPr/>
            <p:nvPr/>
          </p:nvSpPr>
          <p:spPr bwMode="auto">
            <a:xfrm>
              <a:off x="3810000" y="3544920"/>
              <a:ext cx="838200" cy="361955"/>
            </a:xfrm>
            <a:prstGeom prst="leftArrow">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3855" name="TextBox 125"/>
            <p:cNvSpPr txBox="1">
              <a:spLocks noChangeArrowheads="1"/>
            </p:cNvSpPr>
            <p:nvPr/>
          </p:nvSpPr>
          <p:spPr bwMode="auto">
            <a:xfrm>
              <a:off x="3733800" y="2089150"/>
              <a:ext cx="1171575" cy="461963"/>
            </a:xfrm>
            <a:prstGeom prst="rect">
              <a:avLst/>
            </a:prstGeom>
            <a:noFill/>
            <a:ln w="9525">
              <a:noFill/>
              <a:miter lim="800000"/>
              <a:headEnd/>
              <a:tailEnd/>
            </a:ln>
          </p:spPr>
          <p:txBody>
            <a:bodyPr>
              <a:prstTxWarp prst="textNoShape">
                <a:avLst/>
              </a:prstTxWarp>
              <a:spAutoFit/>
            </a:bodyPr>
            <a:lstStyle/>
            <a:p>
              <a:pPr algn="ctr"/>
              <a:r>
                <a:rPr lang="en-US" sz="1200"/>
                <a:t>Control Plan and Schedule</a:t>
              </a:r>
            </a:p>
          </p:txBody>
        </p:sp>
        <p:sp>
          <p:nvSpPr>
            <p:cNvPr id="166" name="Left Arrow 165"/>
            <p:cNvSpPr/>
            <p:nvPr/>
          </p:nvSpPr>
          <p:spPr bwMode="auto">
            <a:xfrm rot="16200000">
              <a:off x="460372" y="3041678"/>
              <a:ext cx="549282" cy="250825"/>
            </a:xfrm>
            <a:prstGeom prst="leftArrow">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7" name="Left Arrow 166"/>
            <p:cNvSpPr/>
            <p:nvPr/>
          </p:nvSpPr>
          <p:spPr bwMode="auto">
            <a:xfrm rot="5400000" flipV="1">
              <a:off x="612772" y="3009927"/>
              <a:ext cx="549282" cy="250825"/>
            </a:xfrm>
            <a:prstGeom prst="leftArrow">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8" name="Group 86"/>
            <p:cNvGrpSpPr>
              <a:grpSpLocks/>
            </p:cNvGrpSpPr>
            <p:nvPr/>
          </p:nvGrpSpPr>
          <p:grpSpPr bwMode="auto">
            <a:xfrm>
              <a:off x="152400" y="4235491"/>
              <a:ext cx="1481138" cy="438156"/>
              <a:chOff x="152400" y="4235491"/>
              <a:chExt cx="1481138" cy="438156"/>
            </a:xfrm>
          </p:grpSpPr>
          <p:sp>
            <p:nvSpPr>
              <p:cNvPr id="172" name="Can 171"/>
              <p:cNvSpPr/>
              <p:nvPr/>
            </p:nvSpPr>
            <p:spPr bwMode="auto">
              <a:xfrm>
                <a:off x="228600" y="4235491"/>
                <a:ext cx="1404938" cy="438156"/>
              </a:xfrm>
              <a:prstGeom prst="can">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3863" name="TextBox 106"/>
              <p:cNvSpPr txBox="1">
                <a:spLocks noChangeArrowheads="1"/>
              </p:cNvSpPr>
              <p:nvPr/>
            </p:nvSpPr>
            <p:spPr bwMode="auto">
              <a:xfrm>
                <a:off x="152400" y="4327525"/>
                <a:ext cx="1481138" cy="307975"/>
              </a:xfrm>
              <a:prstGeom prst="rect">
                <a:avLst/>
              </a:prstGeom>
              <a:noFill/>
              <a:ln w="9525">
                <a:noFill/>
                <a:miter lim="800000"/>
                <a:headEnd/>
                <a:tailEnd/>
              </a:ln>
            </p:spPr>
            <p:txBody>
              <a:bodyPr wrap="none">
                <a:prstTxWarp prst="textNoShape">
                  <a:avLst/>
                </a:prstTxWarp>
                <a:spAutoFit/>
              </a:bodyPr>
              <a:lstStyle/>
              <a:p>
                <a:r>
                  <a:rPr lang="en-US" sz="1400"/>
                  <a:t>Physical Models</a:t>
                </a:r>
              </a:p>
            </p:txBody>
          </p:sp>
        </p:grpSp>
        <p:sp>
          <p:nvSpPr>
            <p:cNvPr id="169" name="Parallelogram 168"/>
            <p:cNvSpPr/>
            <p:nvPr/>
          </p:nvSpPr>
          <p:spPr>
            <a:xfrm rot="5400000" flipH="1">
              <a:off x="5767379" y="2149493"/>
              <a:ext cx="1416068" cy="533400"/>
            </a:xfrm>
            <a:prstGeom prst="parallelogram">
              <a:avLst>
                <a:gd name="adj" fmla="val 104844"/>
              </a:avLst>
            </a:prstGeom>
            <a:gradFill>
              <a:gsLst>
                <a:gs pos="32000">
                  <a:schemeClr val="accent6">
                    <a:alpha val="38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3860" name="TextBox 88"/>
            <p:cNvSpPr txBox="1">
              <a:spLocks noChangeArrowheads="1"/>
            </p:cNvSpPr>
            <p:nvPr/>
          </p:nvSpPr>
          <p:spPr bwMode="auto">
            <a:xfrm rot="-2564031">
              <a:off x="6080099" y="1835148"/>
              <a:ext cx="1570900" cy="523220"/>
            </a:xfrm>
            <a:prstGeom prst="rect">
              <a:avLst/>
            </a:prstGeom>
            <a:noFill/>
            <a:ln w="9525">
              <a:noFill/>
              <a:miter lim="800000"/>
              <a:headEnd/>
              <a:tailEnd/>
            </a:ln>
          </p:spPr>
          <p:txBody>
            <a:bodyPr wrap="none">
              <a:prstTxWarp prst="textNoShape">
                <a:avLst/>
              </a:prstTxWarp>
              <a:spAutoFit/>
            </a:bodyPr>
            <a:lstStyle/>
            <a:p>
              <a:r>
                <a:rPr lang="en-US" sz="1400"/>
                <a:t>Human-Building</a:t>
              </a:r>
              <a:br>
                <a:rPr lang="en-US" sz="1400"/>
              </a:br>
              <a:r>
                <a:rPr lang="en-US" sz="1400"/>
                <a:t>Interface</a:t>
              </a:r>
            </a:p>
          </p:txBody>
        </p:sp>
        <p:pic>
          <p:nvPicPr>
            <p:cNvPr id="33861" name="Picture 8" descr="3C_Commerzebank 2"/>
            <p:cNvPicPr>
              <a:picLocks noChangeAspect="1" noChangeArrowheads="1"/>
            </p:cNvPicPr>
            <p:nvPr/>
          </p:nvPicPr>
          <p:blipFill>
            <a:blip r:embed="rId4">
              <a:lum bright="6000"/>
            </a:blip>
            <a:srcRect/>
            <a:stretch>
              <a:fillRect/>
            </a:stretch>
          </p:blipFill>
          <p:spPr bwMode="auto">
            <a:xfrm>
              <a:off x="5181600" y="2293883"/>
              <a:ext cx="977900" cy="982717"/>
            </a:xfrm>
            <a:prstGeom prst="rect">
              <a:avLst/>
            </a:prstGeom>
            <a:noFill/>
            <a:ln w="9525">
              <a:noFill/>
              <a:miter lim="800000"/>
              <a:headEnd/>
              <a:tailEnd/>
            </a:ln>
          </p:spPr>
        </p:pic>
      </p:grpSp>
      <p:sp>
        <p:nvSpPr>
          <p:cNvPr id="94" name="Footer Placeholder 93"/>
          <p:cNvSpPr>
            <a:spLocks noGrp="1"/>
          </p:cNvSpPr>
          <p:nvPr>
            <p:ph type="ftr" sz="quarter" idx="11"/>
          </p:nvPr>
        </p:nvSpPr>
        <p:spPr/>
        <p:txBody>
          <a:bodyPr/>
          <a:lstStyle/>
          <a:p>
            <a:r>
              <a:rPr lang="en-US" smtClean="0"/>
              <a:t>SenSys '10: Zurich, Switzerland</a:t>
            </a: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C0504D"/>
                </a:solidFill>
              </a:rPr>
              <a:t>“Smart Buildings” </a:t>
            </a:r>
            <a:endParaRPr lang="en-US" sz="3200" dirty="0">
              <a:solidFill>
                <a:srgbClr val="C0504D"/>
              </a:solidFill>
            </a:endParaRPr>
          </a:p>
        </p:txBody>
      </p:sp>
      <p:sp>
        <p:nvSpPr>
          <p:cNvPr id="7" name="Cube 6"/>
          <p:cNvSpPr>
            <a:spLocks noChangeArrowheads="1"/>
          </p:cNvSpPr>
          <p:nvPr/>
        </p:nvSpPr>
        <p:spPr bwMode="auto">
          <a:xfrm>
            <a:off x="4911726" y="2455862"/>
            <a:ext cx="3962400" cy="4267200"/>
          </a:xfrm>
          <a:prstGeom prst="cube">
            <a:avLst>
              <a:gd name="adj" fmla="val 32639"/>
            </a:avLst>
          </a:prstGeom>
          <a:solidFill>
            <a:srgbClr val="C0C0C0"/>
          </a:solidFill>
          <a:ln w="12700" algn="ctr">
            <a:solidFill>
              <a:schemeClr val="bg2"/>
            </a:solidFill>
            <a:miter lim="800000"/>
            <a:headEnd/>
            <a:tailEnd/>
          </a:ln>
          <a:effectLst/>
        </p:spPr>
        <p:txBody>
          <a:bodyPr anchor="ctr"/>
          <a:lstStyle/>
          <a:p>
            <a:pPr eaLnBrk="1" hangingPunct="1">
              <a:lnSpc>
                <a:spcPct val="100000"/>
              </a:lnSpc>
              <a:defRPr/>
            </a:pPr>
            <a:endParaRPr lang="en-US" b="1">
              <a:solidFill>
                <a:schemeClr val="lt1"/>
              </a:solidFill>
              <a:latin typeface="+mn-lt"/>
            </a:endParaRPr>
          </a:p>
        </p:txBody>
      </p:sp>
      <p:grpSp>
        <p:nvGrpSpPr>
          <p:cNvPr id="3" name="Group 96"/>
          <p:cNvGrpSpPr>
            <a:grpSpLocks/>
          </p:cNvGrpSpPr>
          <p:nvPr/>
        </p:nvGrpSpPr>
        <p:grpSpPr bwMode="auto">
          <a:xfrm>
            <a:off x="7513639" y="5359399"/>
            <a:ext cx="804862" cy="757238"/>
            <a:chOff x="2667000" y="4420431"/>
            <a:chExt cx="1126808" cy="761216"/>
          </a:xfrm>
        </p:grpSpPr>
        <p:sp>
          <p:nvSpPr>
            <p:cNvPr id="9" name="Cube 8"/>
            <p:cNvSpPr>
              <a:spLocks noChangeArrowheads="1"/>
            </p:cNvSpPr>
            <p:nvPr/>
          </p:nvSpPr>
          <p:spPr bwMode="auto">
            <a:xfrm>
              <a:off x="2667000" y="4420431"/>
              <a:ext cx="1066801" cy="761216"/>
            </a:xfrm>
            <a:prstGeom prst="cube">
              <a:avLst>
                <a:gd name="adj" fmla="val 32639"/>
              </a:avLst>
            </a:prstGeom>
            <a:solidFill>
              <a:schemeClr val="accent2"/>
            </a:solidFill>
            <a:ln w="9525" algn="ctr">
              <a:noFill/>
              <a:miter lim="800000"/>
              <a:headEnd/>
              <a:tailEnd/>
            </a:ln>
            <a:effectLst/>
          </p:spPr>
          <p:txBody>
            <a:bodyPr anchor="ctr"/>
            <a:lstStyle/>
            <a:p>
              <a:pPr eaLnBrk="1" hangingPunct="1">
                <a:lnSpc>
                  <a:spcPct val="100000"/>
                </a:lnSpc>
                <a:defRPr/>
              </a:pPr>
              <a:endParaRPr lang="en-US" b="1">
                <a:solidFill>
                  <a:schemeClr val="lt1"/>
                </a:solidFill>
                <a:latin typeface="+mn-lt"/>
              </a:endParaRPr>
            </a:p>
          </p:txBody>
        </p:sp>
        <p:sp>
          <p:nvSpPr>
            <p:cNvPr id="10" name="TextBox 95"/>
            <p:cNvSpPr txBox="1">
              <a:spLocks noChangeArrowheads="1"/>
            </p:cNvSpPr>
            <p:nvPr/>
          </p:nvSpPr>
          <p:spPr bwMode="auto">
            <a:xfrm>
              <a:off x="2744788" y="4645445"/>
              <a:ext cx="1049020" cy="398960"/>
            </a:xfrm>
            <a:prstGeom prst="rect">
              <a:avLst/>
            </a:prstGeom>
            <a:noFill/>
            <a:ln w="9525">
              <a:noFill/>
              <a:miter lim="800000"/>
              <a:headEnd/>
              <a:tailEnd/>
            </a:ln>
          </p:spPr>
          <p:txBody>
            <a:bodyPr wrap="none">
              <a:prstTxWarp prst="textNoShape">
                <a:avLst/>
              </a:prstTxWarp>
              <a:spAutoFit/>
            </a:bodyPr>
            <a:lstStyle/>
            <a:p>
              <a:pPr algn="l" eaLnBrk="1" hangingPunct="1">
                <a:lnSpc>
                  <a:spcPct val="100000"/>
                </a:lnSpc>
              </a:pPr>
              <a:r>
                <a:rPr lang="en-US" sz="2000" b="1"/>
                <a:t>BMS</a:t>
              </a:r>
            </a:p>
          </p:txBody>
        </p:sp>
      </p:grpSp>
      <p:sp>
        <p:nvSpPr>
          <p:cNvPr id="11" name="TextBox 46"/>
          <p:cNvSpPr txBox="1">
            <a:spLocks noChangeArrowheads="1"/>
          </p:cNvSpPr>
          <p:nvPr/>
        </p:nvSpPr>
        <p:spPr bwMode="auto">
          <a:xfrm rot="16200000">
            <a:off x="6257133" y="6185692"/>
            <a:ext cx="742950" cy="366713"/>
          </a:xfrm>
          <a:prstGeom prst="rect">
            <a:avLst/>
          </a:prstGeom>
          <a:noFill/>
          <a:ln w="9525">
            <a:noFill/>
            <a:miter lim="800000"/>
            <a:headEnd/>
            <a:tailEnd/>
          </a:ln>
        </p:spPr>
        <p:txBody>
          <a:bodyPr wrap="none">
            <a:prstTxWarp prst="textNoShape">
              <a:avLst/>
            </a:prstTxWarp>
            <a:spAutoFit/>
          </a:bodyPr>
          <a:lstStyle/>
          <a:p>
            <a:pPr algn="l" eaLnBrk="1" hangingPunct="1">
              <a:lnSpc>
                <a:spcPct val="100000"/>
              </a:lnSpc>
            </a:pPr>
            <a:r>
              <a:rPr lang="en-US" sz="1800" b="1"/>
              <a:t>Light</a:t>
            </a:r>
          </a:p>
        </p:txBody>
      </p:sp>
      <p:grpSp>
        <p:nvGrpSpPr>
          <p:cNvPr id="4" name="Group 91"/>
          <p:cNvGrpSpPr>
            <a:grpSpLocks/>
          </p:cNvGrpSpPr>
          <p:nvPr/>
        </p:nvGrpSpPr>
        <p:grpSpPr bwMode="auto">
          <a:xfrm>
            <a:off x="6751639" y="3221037"/>
            <a:ext cx="1673225" cy="3352800"/>
            <a:chOff x="4727576" y="1676410"/>
            <a:chExt cx="1673224" cy="3352842"/>
          </a:xfrm>
        </p:grpSpPr>
        <p:sp>
          <p:nvSpPr>
            <p:cNvPr id="13" name="Cube 12"/>
            <p:cNvSpPr>
              <a:spLocks noChangeArrowheads="1"/>
            </p:cNvSpPr>
            <p:nvPr/>
          </p:nvSpPr>
          <p:spPr bwMode="auto">
            <a:xfrm>
              <a:off x="4727576" y="4419644"/>
              <a:ext cx="587375" cy="609608"/>
            </a:xfrm>
            <a:prstGeom prst="cube">
              <a:avLst>
                <a:gd name="adj" fmla="val 25000"/>
              </a:avLst>
            </a:prstGeom>
            <a:solidFill>
              <a:srgbClr val="C7090E"/>
            </a:solidFill>
            <a:ln w="9525" algn="ctr">
              <a:noFill/>
              <a:miter lim="800000"/>
              <a:headEnd/>
              <a:tailEnd/>
            </a:ln>
            <a:effectLst/>
          </p:spPr>
          <p:txBody>
            <a:bodyPr anchor="ctr"/>
            <a:lstStyle/>
            <a:p>
              <a:pPr eaLnBrk="1" hangingPunct="1">
                <a:lnSpc>
                  <a:spcPct val="100000"/>
                </a:lnSpc>
                <a:defRPr/>
              </a:pPr>
              <a:endParaRPr lang="en-US" b="1">
                <a:solidFill>
                  <a:schemeClr val="lt1"/>
                </a:solidFill>
                <a:latin typeface="+mn-lt"/>
              </a:endParaRPr>
            </a:p>
          </p:txBody>
        </p:sp>
        <p:cxnSp>
          <p:nvCxnSpPr>
            <p:cNvPr id="14" name="Straight Connector 77"/>
            <p:cNvCxnSpPr>
              <a:cxnSpLocks noChangeShapeType="1"/>
            </p:cNvCxnSpPr>
            <p:nvPr/>
          </p:nvCxnSpPr>
          <p:spPr bwMode="auto">
            <a:xfrm rot="5400000">
              <a:off x="3925874" y="3314731"/>
              <a:ext cx="2211415" cy="1588"/>
            </a:xfrm>
            <a:prstGeom prst="line">
              <a:avLst/>
            </a:prstGeom>
            <a:noFill/>
            <a:ln w="50800">
              <a:solidFill>
                <a:srgbClr val="FF0000"/>
              </a:solidFill>
              <a:round/>
              <a:headEnd/>
              <a:tailEnd/>
            </a:ln>
          </p:spPr>
        </p:cxnSp>
        <p:cxnSp>
          <p:nvCxnSpPr>
            <p:cNvPr id="15" name="Straight Connector 78"/>
            <p:cNvCxnSpPr>
              <a:cxnSpLocks noChangeShapeType="1"/>
            </p:cNvCxnSpPr>
            <p:nvPr/>
          </p:nvCxnSpPr>
          <p:spPr bwMode="auto">
            <a:xfrm flipV="1">
              <a:off x="5032376" y="3048027"/>
              <a:ext cx="1142999" cy="914411"/>
            </a:xfrm>
            <a:prstGeom prst="line">
              <a:avLst/>
            </a:prstGeom>
            <a:noFill/>
            <a:ln w="38100">
              <a:solidFill>
                <a:srgbClr val="FF0000"/>
              </a:solidFill>
              <a:round/>
              <a:headEnd/>
              <a:tailEnd/>
            </a:ln>
          </p:spPr>
        </p:cxnSp>
        <p:cxnSp>
          <p:nvCxnSpPr>
            <p:cNvPr id="16" name="Straight Connector 79"/>
            <p:cNvCxnSpPr>
              <a:cxnSpLocks noChangeShapeType="1"/>
            </p:cNvCxnSpPr>
            <p:nvPr/>
          </p:nvCxnSpPr>
          <p:spPr bwMode="auto">
            <a:xfrm flipV="1">
              <a:off x="5032376" y="2438420"/>
              <a:ext cx="1142999" cy="914411"/>
            </a:xfrm>
            <a:prstGeom prst="line">
              <a:avLst/>
            </a:prstGeom>
            <a:noFill/>
            <a:ln w="38100">
              <a:solidFill>
                <a:srgbClr val="FF0000"/>
              </a:solidFill>
              <a:round/>
              <a:headEnd/>
              <a:tailEnd/>
            </a:ln>
          </p:spPr>
        </p:cxnSp>
        <p:cxnSp>
          <p:nvCxnSpPr>
            <p:cNvPr id="17" name="Straight Connector 80"/>
            <p:cNvCxnSpPr>
              <a:cxnSpLocks noChangeShapeType="1"/>
            </p:cNvCxnSpPr>
            <p:nvPr/>
          </p:nvCxnSpPr>
          <p:spPr bwMode="auto">
            <a:xfrm flipV="1">
              <a:off x="5032376" y="1676410"/>
              <a:ext cx="1368424" cy="1141426"/>
            </a:xfrm>
            <a:prstGeom prst="line">
              <a:avLst/>
            </a:prstGeom>
            <a:noFill/>
            <a:ln w="38100">
              <a:solidFill>
                <a:srgbClr val="FF0000"/>
              </a:solidFill>
              <a:round/>
              <a:headEnd/>
              <a:tailEnd/>
            </a:ln>
          </p:spPr>
        </p:cxnSp>
        <p:cxnSp>
          <p:nvCxnSpPr>
            <p:cNvPr id="18" name="Straight Connector 81"/>
            <p:cNvCxnSpPr>
              <a:cxnSpLocks noChangeShapeType="1"/>
            </p:cNvCxnSpPr>
            <p:nvPr/>
          </p:nvCxnSpPr>
          <p:spPr bwMode="auto">
            <a:xfrm>
              <a:off x="5111751" y="2589233"/>
              <a:ext cx="454025" cy="1588"/>
            </a:xfrm>
            <a:prstGeom prst="line">
              <a:avLst/>
            </a:prstGeom>
            <a:noFill/>
            <a:ln w="25400">
              <a:solidFill>
                <a:srgbClr val="FF0000"/>
              </a:solidFill>
              <a:round/>
              <a:headEnd/>
              <a:tailEnd/>
            </a:ln>
          </p:spPr>
        </p:cxnSp>
        <p:cxnSp>
          <p:nvCxnSpPr>
            <p:cNvPr id="19" name="Straight Connector 82"/>
            <p:cNvCxnSpPr>
              <a:cxnSpLocks noChangeShapeType="1"/>
            </p:cNvCxnSpPr>
            <p:nvPr/>
          </p:nvCxnSpPr>
          <p:spPr bwMode="auto">
            <a:xfrm>
              <a:off x="5184776" y="2438420"/>
              <a:ext cx="454025" cy="1587"/>
            </a:xfrm>
            <a:prstGeom prst="line">
              <a:avLst/>
            </a:prstGeom>
            <a:noFill/>
            <a:ln w="25400">
              <a:solidFill>
                <a:srgbClr val="FF0000"/>
              </a:solidFill>
              <a:round/>
              <a:headEnd/>
              <a:tailEnd/>
            </a:ln>
          </p:spPr>
        </p:cxnSp>
        <p:cxnSp>
          <p:nvCxnSpPr>
            <p:cNvPr id="20" name="Straight Connector 83"/>
            <p:cNvCxnSpPr>
              <a:cxnSpLocks noChangeShapeType="1"/>
            </p:cNvCxnSpPr>
            <p:nvPr/>
          </p:nvCxnSpPr>
          <p:spPr bwMode="auto">
            <a:xfrm>
              <a:off x="5108576" y="3198841"/>
              <a:ext cx="454025" cy="1588"/>
            </a:xfrm>
            <a:prstGeom prst="line">
              <a:avLst/>
            </a:prstGeom>
            <a:noFill/>
            <a:ln w="25400">
              <a:solidFill>
                <a:srgbClr val="FF0000"/>
              </a:solidFill>
              <a:round/>
              <a:headEnd/>
              <a:tailEnd/>
            </a:ln>
          </p:spPr>
        </p:cxnSp>
        <p:cxnSp>
          <p:nvCxnSpPr>
            <p:cNvPr id="21" name="Straight Connector 84"/>
            <p:cNvCxnSpPr>
              <a:cxnSpLocks noChangeShapeType="1"/>
            </p:cNvCxnSpPr>
            <p:nvPr/>
          </p:nvCxnSpPr>
          <p:spPr bwMode="auto">
            <a:xfrm>
              <a:off x="5181601" y="3048027"/>
              <a:ext cx="454025" cy="1587"/>
            </a:xfrm>
            <a:prstGeom prst="line">
              <a:avLst/>
            </a:prstGeom>
            <a:noFill/>
            <a:ln w="25400">
              <a:solidFill>
                <a:srgbClr val="FF0000"/>
              </a:solidFill>
              <a:round/>
              <a:headEnd/>
              <a:tailEnd/>
            </a:ln>
          </p:spPr>
        </p:cxnSp>
        <p:cxnSp>
          <p:nvCxnSpPr>
            <p:cNvPr id="22" name="Straight Connector 85"/>
            <p:cNvCxnSpPr>
              <a:cxnSpLocks noChangeShapeType="1"/>
            </p:cNvCxnSpPr>
            <p:nvPr/>
          </p:nvCxnSpPr>
          <p:spPr bwMode="auto">
            <a:xfrm>
              <a:off x="5108576" y="3808449"/>
              <a:ext cx="454025" cy="1588"/>
            </a:xfrm>
            <a:prstGeom prst="line">
              <a:avLst/>
            </a:prstGeom>
            <a:noFill/>
            <a:ln w="25400">
              <a:solidFill>
                <a:srgbClr val="FF0000"/>
              </a:solidFill>
              <a:round/>
              <a:headEnd/>
              <a:tailEnd/>
            </a:ln>
          </p:spPr>
        </p:cxnSp>
        <p:cxnSp>
          <p:nvCxnSpPr>
            <p:cNvPr id="23" name="Straight Connector 86"/>
            <p:cNvCxnSpPr>
              <a:cxnSpLocks noChangeShapeType="1"/>
            </p:cNvCxnSpPr>
            <p:nvPr/>
          </p:nvCxnSpPr>
          <p:spPr bwMode="auto">
            <a:xfrm>
              <a:off x="5181601" y="3657635"/>
              <a:ext cx="454025" cy="1587"/>
            </a:xfrm>
            <a:prstGeom prst="line">
              <a:avLst/>
            </a:prstGeom>
            <a:noFill/>
            <a:ln w="25400">
              <a:solidFill>
                <a:srgbClr val="FF0000"/>
              </a:solidFill>
              <a:round/>
              <a:headEnd/>
              <a:tailEnd/>
            </a:ln>
          </p:spPr>
        </p:cxnSp>
      </p:grpSp>
      <p:sp>
        <p:nvSpPr>
          <p:cNvPr id="24" name="TextBox 48"/>
          <p:cNvSpPr txBox="1">
            <a:spLocks noChangeArrowheads="1"/>
          </p:cNvSpPr>
          <p:nvPr/>
        </p:nvSpPr>
        <p:spPr bwMode="auto">
          <a:xfrm rot="16200000">
            <a:off x="5736432" y="5945981"/>
            <a:ext cx="1249363" cy="368300"/>
          </a:xfrm>
          <a:prstGeom prst="rect">
            <a:avLst/>
          </a:prstGeom>
          <a:noFill/>
          <a:ln w="9525">
            <a:noFill/>
            <a:miter lim="800000"/>
            <a:headEnd/>
            <a:tailEnd/>
          </a:ln>
        </p:spPr>
        <p:txBody>
          <a:bodyPr wrap="none">
            <a:prstTxWarp prst="textNoShape">
              <a:avLst/>
            </a:prstTxWarp>
            <a:spAutoFit/>
          </a:bodyPr>
          <a:lstStyle/>
          <a:p>
            <a:pPr algn="l" eaLnBrk="1" hangingPunct="1">
              <a:lnSpc>
                <a:spcPct val="100000"/>
              </a:lnSpc>
            </a:pPr>
            <a:r>
              <a:rPr lang="en-US" sz="1800" b="1"/>
              <a:t>Transport</a:t>
            </a:r>
            <a:endParaRPr lang="en-US" b="1"/>
          </a:p>
        </p:txBody>
      </p:sp>
      <p:cxnSp>
        <p:nvCxnSpPr>
          <p:cNvPr id="25" name="Straight Connector 24"/>
          <p:cNvCxnSpPr>
            <a:cxnSpLocks noChangeShapeType="1"/>
          </p:cNvCxnSpPr>
          <p:nvPr/>
        </p:nvCxnSpPr>
        <p:spPr bwMode="auto">
          <a:xfrm flipH="1">
            <a:off x="7285039" y="3756024"/>
            <a:ext cx="1587" cy="2817813"/>
          </a:xfrm>
          <a:prstGeom prst="line">
            <a:avLst/>
          </a:prstGeom>
          <a:noFill/>
          <a:ln w="25400">
            <a:solidFill>
              <a:schemeClr val="accent1"/>
            </a:solidFill>
            <a:round/>
            <a:headEnd/>
            <a:tailEnd/>
          </a:ln>
          <a:effectLst>
            <a:outerShdw blurRad="63500" dist="20000" dir="5400000" rotWithShape="0">
              <a:srgbClr val="000000">
                <a:alpha val="37999"/>
              </a:srgbClr>
            </a:outerShdw>
          </a:effectLst>
        </p:spPr>
      </p:cxnSp>
      <p:cxnSp>
        <p:nvCxnSpPr>
          <p:cNvPr id="26" name="Straight Connector 16"/>
          <p:cNvCxnSpPr>
            <a:cxnSpLocks noChangeShapeType="1"/>
          </p:cNvCxnSpPr>
          <p:nvPr/>
        </p:nvCxnSpPr>
        <p:spPr bwMode="auto">
          <a:xfrm flipH="1">
            <a:off x="6521451" y="3756024"/>
            <a:ext cx="1588" cy="2817813"/>
          </a:xfrm>
          <a:prstGeom prst="line">
            <a:avLst/>
          </a:prstGeom>
          <a:noFill/>
          <a:ln w="25400">
            <a:solidFill>
              <a:schemeClr val="accent1"/>
            </a:solidFill>
            <a:round/>
            <a:headEnd/>
            <a:tailEnd/>
          </a:ln>
        </p:spPr>
      </p:cxnSp>
      <p:cxnSp>
        <p:nvCxnSpPr>
          <p:cNvPr id="27" name="Straight Connector 17"/>
          <p:cNvCxnSpPr>
            <a:cxnSpLocks noChangeShapeType="1"/>
          </p:cNvCxnSpPr>
          <p:nvPr/>
        </p:nvCxnSpPr>
        <p:spPr bwMode="auto">
          <a:xfrm flipH="1">
            <a:off x="6216651" y="3746499"/>
            <a:ext cx="1588" cy="2817813"/>
          </a:xfrm>
          <a:prstGeom prst="line">
            <a:avLst/>
          </a:prstGeom>
          <a:noFill/>
          <a:ln w="25400">
            <a:solidFill>
              <a:schemeClr val="accent1"/>
            </a:solidFill>
            <a:round/>
            <a:headEnd/>
            <a:tailEnd/>
          </a:ln>
        </p:spPr>
      </p:cxnSp>
      <p:cxnSp>
        <p:nvCxnSpPr>
          <p:cNvPr id="28" name="Straight Connector 18"/>
          <p:cNvCxnSpPr>
            <a:cxnSpLocks noChangeShapeType="1"/>
          </p:cNvCxnSpPr>
          <p:nvPr/>
        </p:nvCxnSpPr>
        <p:spPr bwMode="auto">
          <a:xfrm flipH="1">
            <a:off x="6788151" y="3746499"/>
            <a:ext cx="1588" cy="2817813"/>
          </a:xfrm>
          <a:prstGeom prst="line">
            <a:avLst/>
          </a:prstGeom>
          <a:noFill/>
          <a:ln w="25400">
            <a:solidFill>
              <a:schemeClr val="accent1"/>
            </a:solidFill>
            <a:round/>
            <a:headEnd/>
            <a:tailEnd/>
          </a:ln>
        </p:spPr>
      </p:cxnSp>
      <p:sp>
        <p:nvSpPr>
          <p:cNvPr id="29" name="Cube 28"/>
          <p:cNvSpPr>
            <a:spLocks noChangeArrowheads="1"/>
          </p:cNvSpPr>
          <p:nvPr/>
        </p:nvSpPr>
        <p:spPr bwMode="auto">
          <a:xfrm>
            <a:off x="8275639" y="4973637"/>
            <a:ext cx="587375" cy="609600"/>
          </a:xfrm>
          <a:prstGeom prst="cube">
            <a:avLst>
              <a:gd name="adj" fmla="val 25000"/>
            </a:avLst>
          </a:prstGeom>
          <a:solidFill>
            <a:schemeClr val="hlink"/>
          </a:solidFill>
          <a:ln w="9525" algn="ctr">
            <a:noFill/>
            <a:miter lim="800000"/>
            <a:headEnd/>
            <a:tailEnd/>
          </a:ln>
          <a:effectLst/>
        </p:spPr>
        <p:txBody>
          <a:bodyPr anchor="ctr"/>
          <a:lstStyle/>
          <a:p>
            <a:pPr eaLnBrk="1" hangingPunct="1">
              <a:lnSpc>
                <a:spcPct val="100000"/>
              </a:lnSpc>
              <a:defRPr/>
            </a:pPr>
            <a:endParaRPr lang="en-US" b="1">
              <a:solidFill>
                <a:schemeClr val="lt1"/>
              </a:solidFill>
              <a:latin typeface="+mn-lt"/>
            </a:endParaRPr>
          </a:p>
        </p:txBody>
      </p:sp>
      <p:sp>
        <p:nvSpPr>
          <p:cNvPr id="30" name="Cube 29"/>
          <p:cNvSpPr>
            <a:spLocks noChangeArrowheads="1"/>
          </p:cNvSpPr>
          <p:nvPr/>
        </p:nvSpPr>
        <p:spPr bwMode="auto">
          <a:xfrm>
            <a:off x="7285039" y="5964237"/>
            <a:ext cx="587375" cy="609600"/>
          </a:xfrm>
          <a:prstGeom prst="cube">
            <a:avLst>
              <a:gd name="adj" fmla="val 25000"/>
            </a:avLst>
          </a:prstGeom>
          <a:solidFill>
            <a:schemeClr val="hlink"/>
          </a:solidFill>
          <a:ln w="9525" algn="ctr">
            <a:noFill/>
            <a:miter lim="800000"/>
            <a:headEnd/>
            <a:tailEnd/>
          </a:ln>
          <a:effectLst/>
        </p:spPr>
        <p:txBody>
          <a:bodyPr anchor="ctr"/>
          <a:lstStyle/>
          <a:p>
            <a:pPr eaLnBrk="1" hangingPunct="1">
              <a:lnSpc>
                <a:spcPct val="100000"/>
              </a:lnSpc>
              <a:defRPr/>
            </a:pPr>
            <a:endParaRPr lang="en-US" b="1">
              <a:solidFill>
                <a:schemeClr val="lt1"/>
              </a:solidFill>
              <a:latin typeface="+mn-lt"/>
            </a:endParaRPr>
          </a:p>
        </p:txBody>
      </p:sp>
      <p:cxnSp>
        <p:nvCxnSpPr>
          <p:cNvPr id="31" name="Straight Connector 21"/>
          <p:cNvCxnSpPr>
            <a:cxnSpLocks noChangeShapeType="1"/>
          </p:cNvCxnSpPr>
          <p:nvPr/>
        </p:nvCxnSpPr>
        <p:spPr bwMode="auto">
          <a:xfrm flipH="1">
            <a:off x="7588251" y="3754437"/>
            <a:ext cx="1588" cy="2211387"/>
          </a:xfrm>
          <a:prstGeom prst="line">
            <a:avLst/>
          </a:prstGeom>
          <a:noFill/>
          <a:ln w="50800">
            <a:solidFill>
              <a:schemeClr val="tx2"/>
            </a:solidFill>
            <a:round/>
            <a:headEnd/>
            <a:tailEnd/>
          </a:ln>
        </p:spPr>
      </p:cxnSp>
      <p:cxnSp>
        <p:nvCxnSpPr>
          <p:cNvPr id="32" name="Straight Connector 22"/>
          <p:cNvCxnSpPr>
            <a:cxnSpLocks noChangeShapeType="1"/>
          </p:cNvCxnSpPr>
          <p:nvPr/>
        </p:nvCxnSpPr>
        <p:spPr bwMode="auto">
          <a:xfrm flipH="1">
            <a:off x="8655051" y="2854324"/>
            <a:ext cx="3175" cy="2209800"/>
          </a:xfrm>
          <a:prstGeom prst="line">
            <a:avLst/>
          </a:prstGeom>
          <a:noFill/>
          <a:ln w="50800">
            <a:solidFill>
              <a:srgbClr val="800080"/>
            </a:solidFill>
            <a:round/>
            <a:headEnd/>
            <a:tailEnd/>
          </a:ln>
        </p:spPr>
      </p:cxnSp>
      <p:cxnSp>
        <p:nvCxnSpPr>
          <p:cNvPr id="33" name="Straight Connector 23"/>
          <p:cNvCxnSpPr>
            <a:cxnSpLocks noChangeShapeType="1"/>
          </p:cNvCxnSpPr>
          <p:nvPr/>
        </p:nvCxnSpPr>
        <p:spPr bwMode="auto">
          <a:xfrm flipV="1">
            <a:off x="7589839" y="5127624"/>
            <a:ext cx="454025" cy="379413"/>
          </a:xfrm>
          <a:prstGeom prst="line">
            <a:avLst/>
          </a:prstGeom>
          <a:noFill/>
          <a:ln w="38100">
            <a:solidFill>
              <a:schemeClr val="tx2"/>
            </a:solidFill>
            <a:round/>
            <a:headEnd/>
            <a:tailEnd/>
          </a:ln>
        </p:spPr>
      </p:cxnSp>
      <p:cxnSp>
        <p:nvCxnSpPr>
          <p:cNvPr id="34" name="Straight Connector 24"/>
          <p:cNvCxnSpPr>
            <a:cxnSpLocks noChangeShapeType="1"/>
          </p:cNvCxnSpPr>
          <p:nvPr/>
        </p:nvCxnSpPr>
        <p:spPr bwMode="auto">
          <a:xfrm flipV="1">
            <a:off x="7589839" y="4518024"/>
            <a:ext cx="454025" cy="379413"/>
          </a:xfrm>
          <a:prstGeom prst="line">
            <a:avLst/>
          </a:prstGeom>
          <a:noFill/>
          <a:ln w="38100">
            <a:solidFill>
              <a:schemeClr val="tx2"/>
            </a:solidFill>
            <a:round/>
            <a:headEnd/>
            <a:tailEnd/>
          </a:ln>
        </p:spPr>
      </p:cxnSp>
      <p:cxnSp>
        <p:nvCxnSpPr>
          <p:cNvPr id="35" name="Straight Connector 25"/>
          <p:cNvCxnSpPr>
            <a:cxnSpLocks noChangeShapeType="1"/>
          </p:cNvCxnSpPr>
          <p:nvPr/>
        </p:nvCxnSpPr>
        <p:spPr bwMode="auto">
          <a:xfrm flipV="1">
            <a:off x="7589839" y="3983037"/>
            <a:ext cx="454025" cy="379412"/>
          </a:xfrm>
          <a:prstGeom prst="line">
            <a:avLst/>
          </a:prstGeom>
          <a:noFill/>
          <a:ln w="38100">
            <a:solidFill>
              <a:schemeClr val="tx2"/>
            </a:solidFill>
            <a:round/>
            <a:headEnd/>
            <a:tailEnd/>
          </a:ln>
        </p:spPr>
      </p:cxnSp>
      <p:cxnSp>
        <p:nvCxnSpPr>
          <p:cNvPr id="36" name="Straight Connector 26"/>
          <p:cNvCxnSpPr>
            <a:cxnSpLocks noChangeShapeType="1"/>
          </p:cNvCxnSpPr>
          <p:nvPr/>
        </p:nvCxnSpPr>
        <p:spPr bwMode="auto">
          <a:xfrm>
            <a:off x="7361239" y="5280024"/>
            <a:ext cx="454025" cy="1588"/>
          </a:xfrm>
          <a:prstGeom prst="line">
            <a:avLst/>
          </a:prstGeom>
          <a:noFill/>
          <a:ln w="25400">
            <a:solidFill>
              <a:schemeClr val="tx2"/>
            </a:solidFill>
            <a:round/>
            <a:headEnd/>
            <a:tailEnd/>
          </a:ln>
        </p:spPr>
      </p:cxnSp>
      <p:cxnSp>
        <p:nvCxnSpPr>
          <p:cNvPr id="37" name="Straight Connector 27"/>
          <p:cNvCxnSpPr>
            <a:cxnSpLocks noChangeShapeType="1"/>
          </p:cNvCxnSpPr>
          <p:nvPr/>
        </p:nvCxnSpPr>
        <p:spPr bwMode="auto">
          <a:xfrm>
            <a:off x="7516814" y="5202237"/>
            <a:ext cx="454025" cy="1587"/>
          </a:xfrm>
          <a:prstGeom prst="line">
            <a:avLst/>
          </a:prstGeom>
          <a:noFill/>
          <a:ln w="25400">
            <a:solidFill>
              <a:schemeClr val="tx2"/>
            </a:solidFill>
            <a:round/>
            <a:headEnd/>
            <a:tailEnd/>
          </a:ln>
        </p:spPr>
      </p:cxnSp>
      <p:cxnSp>
        <p:nvCxnSpPr>
          <p:cNvPr id="38" name="Straight Connector 28"/>
          <p:cNvCxnSpPr>
            <a:cxnSpLocks noChangeShapeType="1"/>
          </p:cNvCxnSpPr>
          <p:nvPr/>
        </p:nvCxnSpPr>
        <p:spPr bwMode="auto">
          <a:xfrm>
            <a:off x="7361239" y="4670424"/>
            <a:ext cx="454025" cy="1588"/>
          </a:xfrm>
          <a:prstGeom prst="line">
            <a:avLst/>
          </a:prstGeom>
          <a:noFill/>
          <a:ln w="25400">
            <a:solidFill>
              <a:schemeClr val="tx2"/>
            </a:solidFill>
            <a:round/>
            <a:headEnd/>
            <a:tailEnd/>
          </a:ln>
        </p:spPr>
      </p:cxnSp>
      <p:cxnSp>
        <p:nvCxnSpPr>
          <p:cNvPr id="39" name="Straight Connector 29"/>
          <p:cNvCxnSpPr>
            <a:cxnSpLocks noChangeShapeType="1"/>
          </p:cNvCxnSpPr>
          <p:nvPr/>
        </p:nvCxnSpPr>
        <p:spPr bwMode="auto">
          <a:xfrm>
            <a:off x="7516814" y="4592637"/>
            <a:ext cx="454025" cy="1587"/>
          </a:xfrm>
          <a:prstGeom prst="line">
            <a:avLst/>
          </a:prstGeom>
          <a:noFill/>
          <a:ln w="25400">
            <a:solidFill>
              <a:schemeClr val="tx2"/>
            </a:solidFill>
            <a:round/>
            <a:headEnd/>
            <a:tailEnd/>
          </a:ln>
        </p:spPr>
      </p:cxnSp>
      <p:cxnSp>
        <p:nvCxnSpPr>
          <p:cNvPr id="40" name="Straight Connector 30"/>
          <p:cNvCxnSpPr>
            <a:cxnSpLocks noChangeShapeType="1"/>
          </p:cNvCxnSpPr>
          <p:nvPr/>
        </p:nvCxnSpPr>
        <p:spPr bwMode="auto">
          <a:xfrm>
            <a:off x="7361239" y="4133849"/>
            <a:ext cx="454025" cy="1588"/>
          </a:xfrm>
          <a:prstGeom prst="line">
            <a:avLst/>
          </a:prstGeom>
          <a:noFill/>
          <a:ln w="25400">
            <a:solidFill>
              <a:schemeClr val="tx2"/>
            </a:solidFill>
            <a:round/>
            <a:headEnd/>
            <a:tailEnd/>
          </a:ln>
        </p:spPr>
      </p:cxnSp>
      <p:cxnSp>
        <p:nvCxnSpPr>
          <p:cNvPr id="41" name="Straight Connector 31"/>
          <p:cNvCxnSpPr>
            <a:cxnSpLocks noChangeShapeType="1"/>
          </p:cNvCxnSpPr>
          <p:nvPr/>
        </p:nvCxnSpPr>
        <p:spPr bwMode="auto">
          <a:xfrm>
            <a:off x="7516814" y="4056062"/>
            <a:ext cx="454025" cy="1587"/>
          </a:xfrm>
          <a:prstGeom prst="line">
            <a:avLst/>
          </a:prstGeom>
          <a:noFill/>
          <a:ln w="25400">
            <a:solidFill>
              <a:schemeClr val="tx2"/>
            </a:solidFill>
            <a:round/>
            <a:headEnd/>
            <a:tailEnd/>
          </a:ln>
        </p:spPr>
      </p:cxnSp>
      <p:cxnSp>
        <p:nvCxnSpPr>
          <p:cNvPr id="42" name="Straight Connector 32"/>
          <p:cNvCxnSpPr>
            <a:cxnSpLocks noChangeShapeType="1"/>
          </p:cNvCxnSpPr>
          <p:nvPr/>
        </p:nvCxnSpPr>
        <p:spPr bwMode="auto">
          <a:xfrm flipV="1">
            <a:off x="8199439" y="4594224"/>
            <a:ext cx="454025" cy="379413"/>
          </a:xfrm>
          <a:prstGeom prst="line">
            <a:avLst/>
          </a:prstGeom>
          <a:noFill/>
          <a:ln w="38100">
            <a:solidFill>
              <a:srgbClr val="660066"/>
            </a:solidFill>
            <a:round/>
            <a:headEnd/>
            <a:tailEnd/>
          </a:ln>
        </p:spPr>
      </p:cxnSp>
      <p:cxnSp>
        <p:nvCxnSpPr>
          <p:cNvPr id="43" name="Straight Connector 33"/>
          <p:cNvCxnSpPr>
            <a:cxnSpLocks noChangeShapeType="1"/>
          </p:cNvCxnSpPr>
          <p:nvPr/>
        </p:nvCxnSpPr>
        <p:spPr bwMode="auto">
          <a:xfrm flipV="1">
            <a:off x="8199439" y="3984624"/>
            <a:ext cx="454025" cy="379413"/>
          </a:xfrm>
          <a:prstGeom prst="line">
            <a:avLst/>
          </a:prstGeom>
          <a:noFill/>
          <a:ln w="38100">
            <a:solidFill>
              <a:srgbClr val="660066"/>
            </a:solidFill>
            <a:round/>
            <a:headEnd/>
            <a:tailEnd/>
          </a:ln>
        </p:spPr>
      </p:cxnSp>
      <p:cxnSp>
        <p:nvCxnSpPr>
          <p:cNvPr id="44" name="Straight Connector 34"/>
          <p:cNvCxnSpPr>
            <a:cxnSpLocks noChangeShapeType="1"/>
          </p:cNvCxnSpPr>
          <p:nvPr/>
        </p:nvCxnSpPr>
        <p:spPr bwMode="auto">
          <a:xfrm flipV="1">
            <a:off x="8199439" y="3449637"/>
            <a:ext cx="454025" cy="379412"/>
          </a:xfrm>
          <a:prstGeom prst="line">
            <a:avLst/>
          </a:prstGeom>
          <a:noFill/>
          <a:ln w="38100">
            <a:solidFill>
              <a:srgbClr val="660066"/>
            </a:solidFill>
            <a:round/>
            <a:headEnd/>
            <a:tailEnd/>
          </a:ln>
        </p:spPr>
      </p:cxnSp>
      <p:cxnSp>
        <p:nvCxnSpPr>
          <p:cNvPr id="45" name="Straight Connector 35"/>
          <p:cNvCxnSpPr>
            <a:cxnSpLocks noChangeShapeType="1"/>
          </p:cNvCxnSpPr>
          <p:nvPr/>
        </p:nvCxnSpPr>
        <p:spPr bwMode="auto">
          <a:xfrm>
            <a:off x="7996239" y="4746624"/>
            <a:ext cx="454025" cy="1588"/>
          </a:xfrm>
          <a:prstGeom prst="line">
            <a:avLst/>
          </a:prstGeom>
          <a:noFill/>
          <a:ln w="25400">
            <a:solidFill>
              <a:srgbClr val="660066"/>
            </a:solidFill>
            <a:round/>
            <a:headEnd/>
            <a:tailEnd/>
          </a:ln>
        </p:spPr>
      </p:cxnSp>
      <p:cxnSp>
        <p:nvCxnSpPr>
          <p:cNvPr id="46" name="Straight Connector 36"/>
          <p:cNvCxnSpPr>
            <a:cxnSpLocks noChangeShapeType="1"/>
          </p:cNvCxnSpPr>
          <p:nvPr/>
        </p:nvCxnSpPr>
        <p:spPr bwMode="auto">
          <a:xfrm>
            <a:off x="8126414" y="4668837"/>
            <a:ext cx="454025" cy="1587"/>
          </a:xfrm>
          <a:prstGeom prst="line">
            <a:avLst/>
          </a:prstGeom>
          <a:noFill/>
          <a:ln w="25400">
            <a:solidFill>
              <a:srgbClr val="660066"/>
            </a:solidFill>
            <a:round/>
            <a:headEnd/>
            <a:tailEnd/>
          </a:ln>
        </p:spPr>
      </p:cxnSp>
      <p:cxnSp>
        <p:nvCxnSpPr>
          <p:cNvPr id="47" name="Straight Connector 37"/>
          <p:cNvCxnSpPr>
            <a:cxnSpLocks noChangeShapeType="1"/>
          </p:cNvCxnSpPr>
          <p:nvPr/>
        </p:nvCxnSpPr>
        <p:spPr bwMode="auto">
          <a:xfrm>
            <a:off x="7970839" y="4137024"/>
            <a:ext cx="454025" cy="1588"/>
          </a:xfrm>
          <a:prstGeom prst="line">
            <a:avLst/>
          </a:prstGeom>
          <a:noFill/>
          <a:ln w="25400">
            <a:solidFill>
              <a:srgbClr val="660066"/>
            </a:solidFill>
            <a:round/>
            <a:headEnd/>
            <a:tailEnd/>
          </a:ln>
        </p:spPr>
      </p:cxnSp>
      <p:cxnSp>
        <p:nvCxnSpPr>
          <p:cNvPr id="48" name="Straight Connector 38"/>
          <p:cNvCxnSpPr>
            <a:cxnSpLocks noChangeShapeType="1"/>
          </p:cNvCxnSpPr>
          <p:nvPr/>
        </p:nvCxnSpPr>
        <p:spPr bwMode="auto">
          <a:xfrm>
            <a:off x="8126414" y="4059237"/>
            <a:ext cx="454025" cy="1587"/>
          </a:xfrm>
          <a:prstGeom prst="line">
            <a:avLst/>
          </a:prstGeom>
          <a:noFill/>
          <a:ln w="25400">
            <a:solidFill>
              <a:srgbClr val="660066"/>
            </a:solidFill>
            <a:round/>
            <a:headEnd/>
            <a:tailEnd/>
          </a:ln>
        </p:spPr>
      </p:cxnSp>
      <p:cxnSp>
        <p:nvCxnSpPr>
          <p:cNvPr id="49" name="Straight Connector 39"/>
          <p:cNvCxnSpPr>
            <a:cxnSpLocks noChangeShapeType="1"/>
          </p:cNvCxnSpPr>
          <p:nvPr/>
        </p:nvCxnSpPr>
        <p:spPr bwMode="auto">
          <a:xfrm>
            <a:off x="8008939" y="3600449"/>
            <a:ext cx="454025" cy="1588"/>
          </a:xfrm>
          <a:prstGeom prst="line">
            <a:avLst/>
          </a:prstGeom>
          <a:noFill/>
          <a:ln w="25400">
            <a:solidFill>
              <a:srgbClr val="660066"/>
            </a:solidFill>
            <a:round/>
            <a:headEnd/>
            <a:tailEnd/>
          </a:ln>
        </p:spPr>
      </p:cxnSp>
      <p:cxnSp>
        <p:nvCxnSpPr>
          <p:cNvPr id="50" name="Straight Connector 40"/>
          <p:cNvCxnSpPr>
            <a:cxnSpLocks noChangeShapeType="1"/>
          </p:cNvCxnSpPr>
          <p:nvPr/>
        </p:nvCxnSpPr>
        <p:spPr bwMode="auto">
          <a:xfrm>
            <a:off x="8113714" y="3522662"/>
            <a:ext cx="454025" cy="1587"/>
          </a:xfrm>
          <a:prstGeom prst="line">
            <a:avLst/>
          </a:prstGeom>
          <a:noFill/>
          <a:ln w="25400">
            <a:solidFill>
              <a:srgbClr val="660066"/>
            </a:solidFill>
            <a:round/>
            <a:headEnd/>
            <a:tailEnd/>
          </a:ln>
        </p:spPr>
      </p:cxnSp>
      <p:sp>
        <p:nvSpPr>
          <p:cNvPr id="51" name="TextBox 42"/>
          <p:cNvSpPr txBox="1">
            <a:spLocks noChangeArrowheads="1"/>
          </p:cNvSpPr>
          <p:nvPr/>
        </p:nvSpPr>
        <p:spPr bwMode="auto">
          <a:xfrm rot="16200000">
            <a:off x="7101683" y="6141242"/>
            <a:ext cx="831850" cy="366713"/>
          </a:xfrm>
          <a:prstGeom prst="rect">
            <a:avLst/>
          </a:prstGeom>
          <a:noFill/>
          <a:ln w="9525">
            <a:noFill/>
            <a:miter lim="800000"/>
            <a:headEnd/>
            <a:tailEnd/>
          </a:ln>
        </p:spPr>
        <p:txBody>
          <a:bodyPr wrap="none">
            <a:prstTxWarp prst="textNoShape">
              <a:avLst/>
            </a:prstTxWarp>
            <a:spAutoFit/>
          </a:bodyPr>
          <a:lstStyle/>
          <a:p>
            <a:pPr algn="l" eaLnBrk="1" hangingPunct="1">
              <a:lnSpc>
                <a:spcPct val="100000"/>
              </a:lnSpc>
            </a:pPr>
            <a:r>
              <a:rPr lang="en-US" sz="1800" b="1"/>
              <a:t>HVAC</a:t>
            </a:r>
          </a:p>
        </p:txBody>
      </p:sp>
      <p:sp>
        <p:nvSpPr>
          <p:cNvPr id="52" name="TextBox 49"/>
          <p:cNvSpPr txBox="1">
            <a:spLocks noChangeArrowheads="1"/>
          </p:cNvSpPr>
          <p:nvPr/>
        </p:nvSpPr>
        <p:spPr bwMode="auto">
          <a:xfrm rot="16200000">
            <a:off x="6315076" y="5886449"/>
            <a:ext cx="1311275" cy="396875"/>
          </a:xfrm>
          <a:prstGeom prst="rect">
            <a:avLst/>
          </a:prstGeom>
          <a:noFill/>
          <a:ln w="9525">
            <a:noFill/>
            <a:miter lim="800000"/>
            <a:headEnd/>
            <a:tailEnd/>
          </a:ln>
        </p:spPr>
        <p:txBody>
          <a:bodyPr wrap="none">
            <a:prstTxWarp prst="textNoShape">
              <a:avLst/>
            </a:prstTxWarp>
            <a:spAutoFit/>
          </a:bodyPr>
          <a:lstStyle/>
          <a:p>
            <a:pPr algn="l" eaLnBrk="1" hangingPunct="1">
              <a:lnSpc>
                <a:spcPct val="100000"/>
              </a:lnSpc>
            </a:pPr>
            <a:r>
              <a:rPr lang="en-US" sz="2000" b="1"/>
              <a:t>Electrical</a:t>
            </a:r>
          </a:p>
        </p:txBody>
      </p:sp>
      <p:graphicFrame>
        <p:nvGraphicFramePr>
          <p:cNvPr id="5" name="Content Placeholder 4"/>
          <p:cNvGraphicFramePr>
            <a:graphicFrameLocks noGrp="1"/>
          </p:cNvGraphicFramePr>
          <p:nvPr>
            <p:ph idx="1"/>
          </p:nvPr>
        </p:nvGraphicFramePr>
        <p:xfrm>
          <a:off x="568326" y="1275397"/>
          <a:ext cx="8229600" cy="2494280"/>
        </p:xfrm>
        <a:graphic>
          <a:graphicData uri="http://schemas.openxmlformats.org/drawingml/2006/table">
            <a:tbl>
              <a:tblPr firstRow="1" bandRow="1">
                <a:tableStyleId>{5C22544A-7EE6-4342-B048-85BDC9FD1C3A}</a:tableStyleId>
              </a:tblPr>
              <a:tblGrid>
                <a:gridCol w="1651000"/>
                <a:gridCol w="762000"/>
                <a:gridCol w="2187574"/>
                <a:gridCol w="3629026"/>
              </a:tblGrid>
              <a:tr h="370840">
                <a:tc>
                  <a:txBody>
                    <a:bodyPr/>
                    <a:lstStyle/>
                    <a:p>
                      <a:r>
                        <a:rPr lang="en-US" dirty="0" smtClean="0"/>
                        <a:t>Protocol</a:t>
                      </a:r>
                      <a:endParaRPr lang="en-US" dirty="0"/>
                    </a:p>
                  </a:txBody>
                  <a:tcPr/>
                </a:tc>
                <a:tc>
                  <a:txBody>
                    <a:bodyPr/>
                    <a:lstStyle/>
                    <a:p>
                      <a:r>
                        <a:rPr lang="en-US" dirty="0" smtClean="0"/>
                        <a:t>Year</a:t>
                      </a:r>
                      <a:endParaRPr lang="en-US" dirty="0"/>
                    </a:p>
                  </a:txBody>
                  <a:tcPr/>
                </a:tc>
                <a:tc>
                  <a:txBody>
                    <a:bodyPr/>
                    <a:lstStyle/>
                    <a:p>
                      <a:r>
                        <a:rPr lang="en-US" dirty="0" smtClean="0"/>
                        <a:t>Network</a:t>
                      </a:r>
                      <a:endParaRPr lang="en-US" dirty="0"/>
                    </a:p>
                  </a:txBody>
                  <a:tcPr/>
                </a:tc>
                <a:tc>
                  <a:txBody>
                    <a:bodyPr/>
                    <a:lstStyle/>
                    <a:p>
                      <a:r>
                        <a:rPr lang="en-US" dirty="0" smtClean="0"/>
                        <a:t>Example Applications</a:t>
                      </a:r>
                      <a:endParaRPr lang="en-US" dirty="0"/>
                    </a:p>
                  </a:txBody>
                  <a:tcPr/>
                </a:tc>
              </a:tr>
              <a:tr h="370840">
                <a:tc>
                  <a:txBody>
                    <a:bodyPr/>
                    <a:lstStyle/>
                    <a:p>
                      <a:r>
                        <a:rPr lang="en-US" dirty="0" err="1" smtClean="0"/>
                        <a:t>Modbus</a:t>
                      </a:r>
                      <a:endParaRPr lang="en-US" dirty="0"/>
                    </a:p>
                  </a:txBody>
                  <a:tcPr/>
                </a:tc>
                <a:tc>
                  <a:txBody>
                    <a:bodyPr/>
                    <a:lstStyle/>
                    <a:p>
                      <a:r>
                        <a:rPr lang="en-US" dirty="0" smtClean="0"/>
                        <a:t>1979</a:t>
                      </a:r>
                      <a:endParaRPr lang="en-US" dirty="0"/>
                    </a:p>
                  </a:txBody>
                  <a:tcPr/>
                </a:tc>
                <a:tc>
                  <a:txBody>
                    <a:bodyPr/>
                    <a:lstStyle/>
                    <a:p>
                      <a:r>
                        <a:rPr lang="en-US" dirty="0" smtClean="0"/>
                        <a:t>RS-485,</a:t>
                      </a:r>
                      <a:r>
                        <a:rPr lang="en-US" baseline="0" dirty="0" smtClean="0"/>
                        <a:t> TCP/IP</a:t>
                      </a:r>
                      <a:endParaRPr lang="en-US" dirty="0"/>
                    </a:p>
                  </a:txBody>
                  <a:tcPr/>
                </a:tc>
                <a:tc>
                  <a:txBody>
                    <a:bodyPr/>
                    <a:lstStyle/>
                    <a:p>
                      <a:r>
                        <a:rPr lang="en-US" dirty="0" smtClean="0"/>
                        <a:t>Panel monitoring,</a:t>
                      </a:r>
                      <a:r>
                        <a:rPr lang="en-US" baseline="0" dirty="0" smtClean="0"/>
                        <a:t> alarms</a:t>
                      </a:r>
                      <a:endParaRPr lang="en-US" dirty="0"/>
                    </a:p>
                  </a:txBody>
                  <a:tcPr/>
                </a:tc>
              </a:tr>
              <a:tr h="370840">
                <a:tc>
                  <a:txBody>
                    <a:bodyPr/>
                    <a:lstStyle/>
                    <a:p>
                      <a:r>
                        <a:rPr lang="en-US" dirty="0" err="1" smtClean="0"/>
                        <a:t>Fieldbus</a:t>
                      </a:r>
                      <a:r>
                        <a:rPr lang="en-US" dirty="0" smtClean="0"/>
                        <a:t>/HART</a:t>
                      </a:r>
                      <a:endParaRPr lang="en-US" dirty="0"/>
                    </a:p>
                  </a:txBody>
                  <a:tcPr/>
                </a:tc>
                <a:tc>
                  <a:txBody>
                    <a:bodyPr/>
                    <a:lstStyle/>
                    <a:p>
                      <a:r>
                        <a:rPr lang="en-US" dirty="0" smtClean="0"/>
                        <a:t>1988</a:t>
                      </a:r>
                      <a:endParaRPr lang="en-US" dirty="0"/>
                    </a:p>
                  </a:txBody>
                  <a:tcPr/>
                </a:tc>
                <a:tc>
                  <a:txBody>
                    <a:bodyPr/>
                    <a:lstStyle/>
                    <a:p>
                      <a:r>
                        <a:rPr lang="en-US" dirty="0" smtClean="0"/>
                        <a:t>various</a:t>
                      </a:r>
                      <a:endParaRPr lang="en-US" dirty="0"/>
                    </a:p>
                  </a:txBody>
                  <a:tcPr/>
                </a:tc>
                <a:tc>
                  <a:txBody>
                    <a:bodyPr/>
                    <a:lstStyle/>
                    <a:p>
                      <a:r>
                        <a:rPr lang="en-US" dirty="0" smtClean="0"/>
                        <a:t>Industrial</a:t>
                      </a:r>
                      <a:r>
                        <a:rPr lang="en-US" baseline="0" dirty="0" smtClean="0"/>
                        <a:t> Control</a:t>
                      </a:r>
                      <a:endParaRPr lang="en-US" dirty="0"/>
                    </a:p>
                  </a:txBody>
                  <a:tcPr/>
                </a:tc>
              </a:tr>
              <a:tr h="370840">
                <a:tc>
                  <a:txBody>
                    <a:bodyPr/>
                    <a:lstStyle/>
                    <a:p>
                      <a:r>
                        <a:rPr lang="en-US" dirty="0" err="1" smtClean="0"/>
                        <a:t>BACnet</a:t>
                      </a:r>
                      <a:endParaRPr lang="en-US" dirty="0"/>
                    </a:p>
                  </a:txBody>
                  <a:tcPr/>
                </a:tc>
                <a:tc>
                  <a:txBody>
                    <a:bodyPr/>
                    <a:lstStyle/>
                    <a:p>
                      <a:r>
                        <a:rPr lang="en-US" dirty="0" smtClean="0"/>
                        <a:t>1995</a:t>
                      </a:r>
                      <a:endParaRPr lang="en-US" dirty="0"/>
                    </a:p>
                  </a:txBody>
                  <a:tcPr/>
                </a:tc>
                <a:tc>
                  <a:txBody>
                    <a:bodyPr/>
                    <a:lstStyle/>
                    <a:p>
                      <a:r>
                        <a:rPr lang="en-US" dirty="0" smtClean="0"/>
                        <a:t>ARCNET,</a:t>
                      </a:r>
                      <a:r>
                        <a:rPr lang="en-US" baseline="0" dirty="0" smtClean="0"/>
                        <a:t> Ethernet, IP, RS-232, </a:t>
                      </a:r>
                      <a:r>
                        <a:rPr lang="en-US" i="1" baseline="0" dirty="0" smtClean="0"/>
                        <a:t>etc.</a:t>
                      </a:r>
                      <a:endParaRPr lang="en-US" dirty="0"/>
                    </a:p>
                  </a:txBody>
                  <a:tcPr/>
                </a:tc>
                <a:tc>
                  <a:txBody>
                    <a:bodyPr/>
                    <a:lstStyle/>
                    <a:p>
                      <a:r>
                        <a:rPr lang="en-US" baseline="0" dirty="0" smtClean="0"/>
                        <a:t>HVAC</a:t>
                      </a:r>
                      <a:r>
                        <a:rPr lang="en-US" baseline="0" dirty="0" smtClean="0"/>
                        <a:t>, Lighting, Fire… </a:t>
                      </a:r>
                      <a:endParaRPr lang="en-US" dirty="0"/>
                    </a:p>
                  </a:txBody>
                  <a:tcPr/>
                </a:tc>
              </a:tr>
              <a:tr h="370840">
                <a:tc>
                  <a:txBody>
                    <a:bodyPr/>
                    <a:lstStyle/>
                    <a:p>
                      <a:r>
                        <a:rPr lang="en-US" dirty="0" err="1" smtClean="0"/>
                        <a:t>WirelessHART</a:t>
                      </a:r>
                      <a:endParaRPr lang="en-US" dirty="0"/>
                    </a:p>
                  </a:txBody>
                  <a:tcPr/>
                </a:tc>
                <a:tc>
                  <a:txBody>
                    <a:bodyPr/>
                    <a:lstStyle/>
                    <a:p>
                      <a:r>
                        <a:rPr lang="en-US" dirty="0" smtClean="0"/>
                        <a:t>2007</a:t>
                      </a:r>
                      <a:endParaRPr lang="en-US" dirty="0"/>
                    </a:p>
                  </a:txBody>
                  <a:tcPr/>
                </a:tc>
                <a:tc>
                  <a:txBody>
                    <a:bodyPr/>
                    <a:lstStyle/>
                    <a:p>
                      <a:r>
                        <a:rPr lang="en-US" dirty="0" smtClean="0"/>
                        <a:t>802.15.4e</a:t>
                      </a:r>
                      <a:endParaRPr lang="en-US" dirty="0"/>
                    </a:p>
                  </a:txBody>
                  <a:tcPr/>
                </a:tc>
                <a:tc>
                  <a:txBody>
                    <a:bodyPr/>
                    <a:lstStyle/>
                    <a:p>
                      <a:r>
                        <a:rPr lang="en-US" dirty="0" smtClean="0"/>
                        <a:t>Industrial</a:t>
                      </a:r>
                      <a:r>
                        <a:rPr lang="en-US" baseline="0" dirty="0" smtClean="0"/>
                        <a:t> control, wire replacement</a:t>
                      </a:r>
                      <a:endParaRPr lang="en-US" dirty="0"/>
                    </a:p>
                  </a:txBody>
                  <a:tcPr/>
                </a:tc>
              </a:tr>
              <a:tr h="370840">
                <a:tc>
                  <a:txBody>
                    <a:bodyPr/>
                    <a:lstStyle/>
                    <a:p>
                      <a:r>
                        <a:rPr lang="en-US" dirty="0" smtClean="0"/>
                        <a:t>Zigbee SEP </a:t>
                      </a:r>
                      <a:r>
                        <a:rPr lang="en-US" dirty="0" smtClean="0"/>
                        <a:t>2.0</a:t>
                      </a:r>
                      <a:endParaRPr lang="en-US" dirty="0"/>
                    </a:p>
                  </a:txBody>
                  <a:tcPr/>
                </a:tc>
                <a:tc>
                  <a:txBody>
                    <a:bodyPr/>
                    <a:lstStyle/>
                    <a:p>
                      <a:r>
                        <a:rPr lang="en-US" dirty="0" smtClean="0"/>
                        <a:t>2011?</a:t>
                      </a:r>
                      <a:endParaRPr lang="en-US" dirty="0"/>
                    </a:p>
                  </a:txBody>
                  <a:tcPr/>
                </a:tc>
                <a:tc>
                  <a:txBody>
                    <a:bodyPr/>
                    <a:lstStyle/>
                    <a:p>
                      <a:r>
                        <a:rPr lang="en-US" dirty="0" smtClean="0"/>
                        <a:t>802.15.4</a:t>
                      </a:r>
                      <a:endParaRPr lang="en-US" dirty="0"/>
                    </a:p>
                  </a:txBody>
                  <a:tcPr/>
                </a:tc>
                <a:tc>
                  <a:txBody>
                    <a:bodyPr/>
                    <a:lstStyle/>
                    <a:p>
                      <a:r>
                        <a:rPr lang="en-US" dirty="0" smtClean="0"/>
                        <a:t>Plug-load monitoring</a:t>
                      </a:r>
                      <a:endParaRPr lang="en-US" dirty="0"/>
                    </a:p>
                  </a:txBody>
                  <a:tcPr/>
                </a:tc>
              </a:tr>
            </a:tbl>
          </a:graphicData>
        </a:graphic>
      </p:graphicFrame>
      <p:sp>
        <p:nvSpPr>
          <p:cNvPr id="64" name="Content Placeholder 2"/>
          <p:cNvSpPr txBox="1">
            <a:spLocks/>
          </p:cNvSpPr>
          <p:nvPr/>
        </p:nvSpPr>
        <p:spPr>
          <a:xfrm>
            <a:off x="457200" y="3852861"/>
            <a:ext cx="4441826" cy="2646361"/>
          </a:xfrm>
          <a:prstGeom prst="rect">
            <a:avLst/>
          </a:prstGeom>
        </p:spPr>
        <p:txBody>
          <a:bodyPr vert="horz" lIns="91440" tIns="45720" rIns="91440" bIns="45720" rtlCol="0">
            <a:normAutofit fontScale="70000" lnSpcReduction="20000"/>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HUGE installed/legacy base</a:t>
            </a:r>
          </a:p>
          <a:p>
            <a:pPr marL="342900" indent="-342900" fontAlgn="auto">
              <a:spcBef>
                <a:spcPct val="20000"/>
              </a:spcBef>
              <a:spcAft>
                <a:spcPts val="0"/>
              </a:spcAft>
              <a:buFont typeface="Arial"/>
              <a:buChar char="•"/>
            </a:pPr>
            <a:r>
              <a:rPr lang="en-US" sz="3200" dirty="0" smtClean="0">
                <a:latin typeface="+mn-lt"/>
                <a:ea typeface="+mn-ea"/>
                <a:cs typeface="+mn-cs"/>
              </a:rPr>
              <a:t>Multiple generations of hardware and software in the same building</a:t>
            </a:r>
          </a:p>
          <a:p>
            <a:pPr marL="342900" indent="-342900" fontAlgn="auto">
              <a:spcBef>
                <a:spcPct val="20000"/>
              </a:spcBef>
              <a:spcAft>
                <a:spcPts val="0"/>
              </a:spcAft>
              <a:buFont typeface="Arial"/>
              <a:buChar char="•"/>
            </a:pPr>
            <a:r>
              <a:rPr lang="en-US" sz="3200" dirty="0" smtClean="0">
                <a:latin typeface="+mn-lt"/>
                <a:ea typeface="+mn-ea"/>
                <a:cs typeface="+mn-cs"/>
              </a:rPr>
              <a:t>Typical integration: proprietary vertical</a:t>
            </a:r>
            <a:r>
              <a:rPr lang="en-US" sz="3200" dirty="0" smtClean="0">
                <a:latin typeface="+mn-lt"/>
                <a:ea typeface="+mn-ea"/>
                <a:cs typeface="+mn-cs"/>
              </a:rPr>
              <a:t> Building Management System (BMS)</a:t>
            </a:r>
          </a:p>
          <a:p>
            <a:pPr marL="800100" lvl="1" indent="-342900" fontAlgn="auto">
              <a:spcBef>
                <a:spcPct val="20000"/>
              </a:spcBef>
              <a:spcAft>
                <a:spcPts val="0"/>
              </a:spcAft>
              <a:buFont typeface="Arial"/>
              <a:buChar char="•"/>
            </a:pPr>
            <a:r>
              <a:rPr lang="en-US" sz="3200" dirty="0" smtClean="0">
                <a:latin typeface="+mn-lt"/>
                <a:ea typeface="+mn-ea"/>
                <a:cs typeface="+mn-cs"/>
              </a:rPr>
              <a:t>Data in at the bottom</a:t>
            </a:r>
          </a:p>
          <a:p>
            <a:pPr marL="800100" lvl="1" indent="-342900" fontAlgn="auto">
              <a:spcBef>
                <a:spcPct val="20000"/>
              </a:spcBef>
              <a:spcAft>
                <a:spcPts val="0"/>
              </a:spcAft>
              <a:buFont typeface="Arial"/>
              <a:buChar char="•"/>
            </a:pPr>
            <a:r>
              <a:rPr lang="en-US" sz="3200" dirty="0" smtClean="0">
                <a:latin typeface="+mn-lt"/>
                <a:ea typeface="+mn-ea"/>
                <a:cs typeface="+mn-cs"/>
              </a:rPr>
              <a:t>Data products out at the top </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 </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67" name="Footer Placeholder 66"/>
          <p:cNvSpPr>
            <a:spLocks noGrp="1"/>
          </p:cNvSpPr>
          <p:nvPr>
            <p:ph type="ftr" sz="quarter" idx="11"/>
          </p:nvPr>
        </p:nvSpPr>
        <p:spPr/>
        <p:txBody>
          <a:bodyPr/>
          <a:lstStyle/>
          <a:p>
            <a:r>
              <a:rPr lang="en-US" smtClean="0"/>
              <a:t>SenSys '10: Zurich, Switzerland</a:t>
            </a:r>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6"/>
          <p:cNvSpPr/>
          <p:nvPr/>
        </p:nvSpPr>
        <p:spPr>
          <a:xfrm>
            <a:off x="5679182" y="3063596"/>
            <a:ext cx="3007618" cy="812604"/>
          </a:xfrm>
          <a:prstGeom prst="rect">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REST API</a:t>
            </a:r>
            <a:endParaRPr lang="en-US" dirty="0"/>
          </a:p>
        </p:txBody>
      </p:sp>
      <p:sp>
        <p:nvSpPr>
          <p:cNvPr id="8" name="Rectangle 7"/>
          <p:cNvSpPr/>
          <p:nvPr/>
        </p:nvSpPr>
        <p:spPr>
          <a:xfrm>
            <a:off x="5679906" y="3876199"/>
            <a:ext cx="3009176" cy="711397"/>
          </a:xfrm>
          <a:prstGeom prst="rect">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HTTP/TCP</a:t>
            </a:r>
            <a:endParaRPr lang="en-US" dirty="0"/>
          </a:p>
        </p:txBody>
      </p:sp>
      <p:sp>
        <p:nvSpPr>
          <p:cNvPr id="9" name="Rectangle 8"/>
          <p:cNvSpPr/>
          <p:nvPr/>
        </p:nvSpPr>
        <p:spPr>
          <a:xfrm>
            <a:off x="5679524" y="4587596"/>
            <a:ext cx="3008354" cy="711201"/>
          </a:xfrm>
          <a:prstGeom prst="rect">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p>
        </p:txBody>
      </p:sp>
      <p:sp>
        <p:nvSpPr>
          <p:cNvPr id="10" name="Rectangle 9"/>
          <p:cNvSpPr/>
          <p:nvPr/>
        </p:nvSpPr>
        <p:spPr>
          <a:xfrm>
            <a:off x="5679181" y="2352567"/>
            <a:ext cx="3007619" cy="711029"/>
          </a:xfrm>
          <a:prstGeom prst="rect">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JSON Objects</a:t>
            </a:r>
            <a:endParaRPr lang="en-US" dirty="0"/>
          </a:p>
        </p:txBody>
      </p:sp>
      <p:grpSp>
        <p:nvGrpSpPr>
          <p:cNvPr id="11" name="Group 10"/>
          <p:cNvGrpSpPr/>
          <p:nvPr/>
        </p:nvGrpSpPr>
        <p:grpSpPr>
          <a:xfrm>
            <a:off x="285001" y="2254016"/>
            <a:ext cx="5079236" cy="3332558"/>
            <a:chOff x="490626" y="1350682"/>
            <a:chExt cx="8287613" cy="5243158"/>
          </a:xfrm>
        </p:grpSpPr>
        <p:sp>
          <p:nvSpPr>
            <p:cNvPr id="12" name="Snip Diagonal Corner Rectangle 11"/>
            <p:cNvSpPr/>
            <p:nvPr/>
          </p:nvSpPr>
          <p:spPr>
            <a:xfrm>
              <a:off x="3035833" y="4114405"/>
              <a:ext cx="1536168" cy="1039787"/>
            </a:xfrm>
            <a:prstGeom prst="snip2Diag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900" dirty="0" smtClean="0"/>
                <a:t>Electrical</a:t>
              </a:r>
              <a:endParaRPr lang="en-US" sz="900" dirty="0"/>
            </a:p>
          </p:txBody>
        </p:sp>
        <p:sp>
          <p:nvSpPr>
            <p:cNvPr id="13" name="Snip Diagonal Corner Rectangle 12"/>
            <p:cNvSpPr/>
            <p:nvPr/>
          </p:nvSpPr>
          <p:spPr>
            <a:xfrm>
              <a:off x="3545126" y="5282409"/>
              <a:ext cx="1340910" cy="907623"/>
            </a:xfrm>
            <a:prstGeom prst="snip2Diag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900" dirty="0" smtClean="0"/>
                <a:t>Weather</a:t>
              </a:r>
              <a:endParaRPr lang="en-US" sz="900" dirty="0"/>
            </a:p>
          </p:txBody>
        </p:sp>
        <p:sp>
          <p:nvSpPr>
            <p:cNvPr id="14" name="Snip Diagonal Corner Rectangle 13"/>
            <p:cNvSpPr/>
            <p:nvPr/>
          </p:nvSpPr>
          <p:spPr>
            <a:xfrm>
              <a:off x="4757913" y="4084364"/>
              <a:ext cx="1490487" cy="1008868"/>
            </a:xfrm>
            <a:prstGeom prst="snip2Diag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900" dirty="0" smtClean="0"/>
                <a:t>Geographical</a:t>
              </a:r>
              <a:endParaRPr lang="en-US" sz="900" dirty="0"/>
            </a:p>
          </p:txBody>
        </p:sp>
        <p:sp>
          <p:nvSpPr>
            <p:cNvPr id="15" name="Snip Diagonal Corner Rectangle 14"/>
            <p:cNvSpPr/>
            <p:nvPr/>
          </p:nvSpPr>
          <p:spPr>
            <a:xfrm>
              <a:off x="1640915" y="4393257"/>
              <a:ext cx="1268591" cy="858672"/>
            </a:xfrm>
            <a:prstGeom prst="snip2Diag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900" dirty="0" smtClean="0"/>
                <a:t>Water</a:t>
              </a:r>
              <a:endParaRPr lang="en-US" sz="900" dirty="0"/>
            </a:p>
          </p:txBody>
        </p:sp>
        <p:sp>
          <p:nvSpPr>
            <p:cNvPr id="16" name="Snip Diagonal Corner Rectangle 15"/>
            <p:cNvSpPr/>
            <p:nvPr/>
          </p:nvSpPr>
          <p:spPr>
            <a:xfrm>
              <a:off x="4994597" y="5221450"/>
              <a:ext cx="1634803" cy="1106550"/>
            </a:xfrm>
            <a:prstGeom prst="snip2Diag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900" dirty="0" smtClean="0"/>
                <a:t>Environmental</a:t>
              </a:r>
              <a:endParaRPr lang="en-US" sz="900" dirty="0"/>
            </a:p>
          </p:txBody>
        </p:sp>
        <p:sp>
          <p:nvSpPr>
            <p:cNvPr id="17" name="Snip Diagonal Corner Rectangle 16"/>
            <p:cNvSpPr/>
            <p:nvPr/>
          </p:nvSpPr>
          <p:spPr>
            <a:xfrm>
              <a:off x="2016388" y="5406919"/>
              <a:ext cx="1367103" cy="925352"/>
            </a:xfrm>
            <a:prstGeom prst="snip2Diag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900" dirty="0" smtClean="0"/>
                <a:t>Structural</a:t>
              </a:r>
              <a:endParaRPr lang="en-US" sz="900" dirty="0"/>
            </a:p>
          </p:txBody>
        </p:sp>
        <p:sp>
          <p:nvSpPr>
            <p:cNvPr id="18" name="Snip Diagonal Corner Rectangle 17"/>
            <p:cNvSpPr/>
            <p:nvPr/>
          </p:nvSpPr>
          <p:spPr>
            <a:xfrm>
              <a:off x="6757514" y="5271472"/>
              <a:ext cx="1201989" cy="813591"/>
            </a:xfrm>
            <a:prstGeom prst="snip2Diag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900" dirty="0" smtClean="0"/>
                <a:t>Actuator</a:t>
              </a:r>
              <a:endParaRPr lang="en-US" sz="900" dirty="0"/>
            </a:p>
          </p:txBody>
        </p:sp>
        <p:sp>
          <p:nvSpPr>
            <p:cNvPr id="19" name="Snip Diagonal Corner Rectangle 18"/>
            <p:cNvSpPr/>
            <p:nvPr/>
          </p:nvSpPr>
          <p:spPr>
            <a:xfrm>
              <a:off x="6421118" y="4255739"/>
              <a:ext cx="1285300" cy="869982"/>
            </a:xfrm>
            <a:prstGeom prst="snip2Diag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900" dirty="0" smtClean="0"/>
                <a:t>Occupancy</a:t>
              </a:r>
              <a:endParaRPr lang="en-US" sz="900" dirty="0"/>
            </a:p>
          </p:txBody>
        </p:sp>
        <p:sp>
          <p:nvSpPr>
            <p:cNvPr id="20" name="Rectangle 19"/>
            <p:cNvSpPr/>
            <p:nvPr/>
          </p:nvSpPr>
          <p:spPr>
            <a:xfrm>
              <a:off x="490626" y="3505989"/>
              <a:ext cx="8287613" cy="400532"/>
            </a:xfrm>
            <a:prstGeom prst="rect">
              <a:avLst/>
            </a:prstGeom>
            <a:ln w="50800" cap="flat" cmpd="sng" algn="ctr">
              <a:solidFill>
                <a:schemeClr val="tx1"/>
              </a:solidFill>
              <a:prstDash val="solid"/>
              <a:round/>
              <a:headEnd type="none" w="med" len="med"/>
              <a:tailEnd type="none" w="med" len="med"/>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b="1" dirty="0" smtClean="0"/>
                <a:t>sMAP</a:t>
              </a:r>
            </a:p>
          </p:txBody>
        </p:sp>
        <p:sp>
          <p:nvSpPr>
            <p:cNvPr id="21" name="Rounded Rectangle 20"/>
            <p:cNvSpPr/>
            <p:nvPr/>
          </p:nvSpPr>
          <p:spPr>
            <a:xfrm>
              <a:off x="2465714" y="1564787"/>
              <a:ext cx="1402080" cy="529809"/>
            </a:xfrm>
            <a:prstGeom prst="round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dirty="0" smtClean="0"/>
                <a:t>Modeling</a:t>
              </a:r>
              <a:endParaRPr lang="en-US" sz="900" dirty="0"/>
            </a:p>
          </p:txBody>
        </p:sp>
        <p:sp>
          <p:nvSpPr>
            <p:cNvPr id="22" name="Rounded Rectangle 21"/>
            <p:cNvSpPr/>
            <p:nvPr/>
          </p:nvSpPr>
          <p:spPr>
            <a:xfrm>
              <a:off x="3747442" y="2033636"/>
              <a:ext cx="1402080" cy="529809"/>
            </a:xfrm>
            <a:prstGeom prst="round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dirty="0" smtClean="0"/>
                <a:t>Visualization</a:t>
              </a:r>
              <a:endParaRPr lang="en-US" sz="900" dirty="0"/>
            </a:p>
          </p:txBody>
        </p:sp>
        <p:sp>
          <p:nvSpPr>
            <p:cNvPr id="23" name="Rounded Rectangle 22"/>
            <p:cNvSpPr/>
            <p:nvPr/>
          </p:nvSpPr>
          <p:spPr>
            <a:xfrm>
              <a:off x="6267901" y="1773439"/>
              <a:ext cx="1601018" cy="642314"/>
            </a:xfrm>
            <a:prstGeom prst="round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dirty="0" smtClean="0"/>
                <a:t>Continuous</a:t>
              </a:r>
              <a:br>
                <a:rPr lang="en-US" sz="900" dirty="0" smtClean="0"/>
              </a:br>
              <a:r>
                <a:rPr lang="en-US" sz="900" dirty="0" smtClean="0"/>
                <a:t>Commissioning</a:t>
              </a:r>
              <a:endParaRPr lang="en-US" sz="900" dirty="0"/>
            </a:p>
          </p:txBody>
        </p:sp>
        <p:sp>
          <p:nvSpPr>
            <p:cNvPr id="24" name="Rounded Rectangle 23"/>
            <p:cNvSpPr/>
            <p:nvPr/>
          </p:nvSpPr>
          <p:spPr>
            <a:xfrm>
              <a:off x="1590115" y="2094596"/>
              <a:ext cx="1402080" cy="529809"/>
            </a:xfrm>
            <a:prstGeom prst="round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dirty="0" smtClean="0"/>
                <a:t>Control</a:t>
              </a:r>
              <a:endParaRPr lang="en-US" sz="900" dirty="0"/>
            </a:p>
          </p:txBody>
        </p:sp>
        <p:sp>
          <p:nvSpPr>
            <p:cNvPr id="25" name="Rounded Rectangle 24"/>
            <p:cNvSpPr/>
            <p:nvPr/>
          </p:nvSpPr>
          <p:spPr>
            <a:xfrm>
              <a:off x="4865821" y="1452282"/>
              <a:ext cx="1402080" cy="642314"/>
            </a:xfrm>
            <a:prstGeom prst="round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dirty="0" smtClean="0"/>
                <a:t>Personal</a:t>
              </a:r>
              <a:br>
                <a:rPr lang="en-US" sz="900" dirty="0" smtClean="0"/>
              </a:br>
              <a:r>
                <a:rPr lang="en-US" sz="900" dirty="0" smtClean="0"/>
                <a:t>Feedback</a:t>
              </a:r>
              <a:endParaRPr lang="en-US" sz="900" dirty="0"/>
            </a:p>
          </p:txBody>
        </p:sp>
        <p:sp>
          <p:nvSpPr>
            <p:cNvPr id="26" name="Rounded Rectangle 25"/>
            <p:cNvSpPr/>
            <p:nvPr/>
          </p:nvSpPr>
          <p:spPr>
            <a:xfrm>
              <a:off x="4185101" y="2654885"/>
              <a:ext cx="1402080" cy="529809"/>
            </a:xfrm>
            <a:prstGeom prst="round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dirty="0" smtClean="0"/>
                <a:t>Debugging</a:t>
              </a:r>
              <a:endParaRPr lang="en-US" sz="900" dirty="0"/>
            </a:p>
          </p:txBody>
        </p:sp>
        <p:sp>
          <p:nvSpPr>
            <p:cNvPr id="27" name="Rounded Rectangle 26"/>
            <p:cNvSpPr/>
            <p:nvPr/>
          </p:nvSpPr>
          <p:spPr>
            <a:xfrm>
              <a:off x="1411421" y="2624405"/>
              <a:ext cx="1402080" cy="529809"/>
            </a:xfrm>
            <a:prstGeom prst="round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dirty="0" smtClean="0"/>
                <a:t>Storage</a:t>
              </a:r>
              <a:endParaRPr lang="en-US" sz="900" dirty="0"/>
            </a:p>
          </p:txBody>
        </p:sp>
        <p:sp>
          <p:nvSpPr>
            <p:cNvPr id="28" name="Rounded Rectangle 27"/>
            <p:cNvSpPr/>
            <p:nvPr/>
          </p:nvSpPr>
          <p:spPr>
            <a:xfrm>
              <a:off x="2813501" y="2507006"/>
              <a:ext cx="1402080" cy="529809"/>
            </a:xfrm>
            <a:prstGeom prst="round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dirty="0" smtClean="0"/>
                <a:t>Location</a:t>
              </a:r>
              <a:endParaRPr lang="en-US" sz="900" dirty="0"/>
            </a:p>
          </p:txBody>
        </p:sp>
        <p:sp>
          <p:nvSpPr>
            <p:cNvPr id="29" name="Rounded Rectangle 28"/>
            <p:cNvSpPr/>
            <p:nvPr/>
          </p:nvSpPr>
          <p:spPr>
            <a:xfrm>
              <a:off x="6471918" y="2771910"/>
              <a:ext cx="1548545" cy="529809"/>
            </a:xfrm>
            <a:prstGeom prst="round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dirty="0" smtClean="0"/>
                <a:t>Authentication</a:t>
              </a:r>
              <a:endParaRPr lang="en-US" sz="900" dirty="0"/>
            </a:p>
          </p:txBody>
        </p:sp>
        <p:sp>
          <p:nvSpPr>
            <p:cNvPr id="30" name="Rounded Rectangle 29"/>
            <p:cNvSpPr/>
            <p:nvPr/>
          </p:nvSpPr>
          <p:spPr>
            <a:xfrm>
              <a:off x="5566861" y="2359501"/>
              <a:ext cx="1402080" cy="529809"/>
            </a:xfrm>
            <a:prstGeom prst="round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dirty="0" smtClean="0"/>
                <a:t>Actuation</a:t>
              </a:r>
              <a:endParaRPr lang="en-US" sz="900" dirty="0"/>
            </a:p>
          </p:txBody>
        </p:sp>
        <p:sp>
          <p:nvSpPr>
            <p:cNvPr id="31" name="TextBox 30"/>
            <p:cNvSpPr txBox="1"/>
            <p:nvPr/>
          </p:nvSpPr>
          <p:spPr>
            <a:xfrm rot="16200000">
              <a:off x="-169823" y="2117424"/>
              <a:ext cx="2035674" cy="502189"/>
            </a:xfrm>
            <a:prstGeom prst="rect">
              <a:avLst/>
            </a:prstGeom>
            <a:noFill/>
            <a:ln>
              <a:noFill/>
            </a:ln>
          </p:spPr>
          <p:txBody>
            <a:bodyPr wrap="square" rtlCol="0">
              <a:spAutoFit/>
            </a:bodyPr>
            <a:lstStyle/>
            <a:p>
              <a:pPr algn="ctr"/>
              <a:r>
                <a:rPr lang="en-US" sz="1400" dirty="0" smtClean="0"/>
                <a:t>Applications</a:t>
              </a:r>
              <a:endParaRPr lang="en-US" sz="1400" dirty="0"/>
            </a:p>
          </p:txBody>
        </p:sp>
        <p:sp>
          <p:nvSpPr>
            <p:cNvPr id="32" name="TextBox 31"/>
            <p:cNvSpPr txBox="1"/>
            <p:nvPr/>
          </p:nvSpPr>
          <p:spPr>
            <a:xfrm rot="16200000">
              <a:off x="-448190" y="5046542"/>
              <a:ext cx="2592407" cy="502189"/>
            </a:xfrm>
            <a:prstGeom prst="rect">
              <a:avLst/>
            </a:prstGeom>
            <a:noFill/>
            <a:ln>
              <a:noFill/>
            </a:ln>
          </p:spPr>
          <p:txBody>
            <a:bodyPr wrap="square" rtlCol="0">
              <a:spAutoFit/>
            </a:bodyPr>
            <a:lstStyle/>
            <a:p>
              <a:pPr algn="ctr"/>
              <a:r>
                <a:rPr lang="en-US" sz="1400" dirty="0" smtClean="0"/>
                <a:t>Physical Information</a:t>
              </a:r>
              <a:endParaRPr lang="en-US" sz="1400" dirty="0"/>
            </a:p>
          </p:txBody>
        </p:sp>
      </p:grpSp>
      <p:sp>
        <p:nvSpPr>
          <p:cNvPr id="34" name="TextBox 33"/>
          <p:cNvSpPr txBox="1"/>
          <p:nvPr/>
        </p:nvSpPr>
        <p:spPr>
          <a:xfrm>
            <a:off x="5364236" y="5586574"/>
            <a:ext cx="3324845" cy="430887"/>
          </a:xfrm>
          <a:prstGeom prst="rect">
            <a:avLst/>
          </a:prstGeom>
          <a:noFill/>
          <a:ln>
            <a:noFill/>
          </a:ln>
        </p:spPr>
        <p:txBody>
          <a:bodyPr wrap="square" rtlCol="0">
            <a:spAutoFit/>
          </a:bodyPr>
          <a:lstStyle/>
          <a:p>
            <a:pPr algn="ctr"/>
            <a:r>
              <a:rPr lang="en-US" sz="2200" dirty="0" smtClean="0"/>
              <a:t>Vertical </a:t>
            </a:r>
            <a:r>
              <a:rPr lang="en-US" sz="2200" dirty="0" smtClean="0"/>
              <a:t>Protocol Layering</a:t>
            </a:r>
            <a:endParaRPr lang="en-US" sz="2200" dirty="0"/>
          </a:p>
        </p:txBody>
      </p:sp>
      <p:sp>
        <p:nvSpPr>
          <p:cNvPr id="36" name="Content Placeholder 2"/>
          <p:cNvSpPr>
            <a:spLocks noGrp="1"/>
          </p:cNvSpPr>
          <p:nvPr>
            <p:ph idx="1"/>
          </p:nvPr>
        </p:nvSpPr>
        <p:spPr>
          <a:xfrm>
            <a:off x="285001" y="266700"/>
            <a:ext cx="8401799" cy="1663700"/>
          </a:xfrm>
        </p:spPr>
        <p:txBody>
          <a:bodyPr>
            <a:normAutofit/>
          </a:bodyPr>
          <a:lstStyle/>
          <a:p>
            <a:pPr>
              <a:buNone/>
            </a:pPr>
            <a:r>
              <a:rPr lang="en-US" dirty="0" smtClean="0">
                <a:solidFill>
                  <a:srgbClr val="C0504D"/>
                </a:solidFill>
              </a:rPr>
              <a:t>What is “RSS” for physical data?</a:t>
            </a:r>
          </a:p>
          <a:p>
            <a:r>
              <a:rPr lang="en-US" sz="2400" dirty="0" smtClean="0"/>
              <a:t>Make available diverse information sources</a:t>
            </a:r>
          </a:p>
          <a:p>
            <a:r>
              <a:rPr lang="en-US" sz="2400" dirty="0" smtClean="0"/>
              <a:t>Support publishing to the Internet</a:t>
            </a:r>
            <a:endParaRPr lang="en-US" sz="2400" dirty="0"/>
          </a:p>
        </p:txBody>
      </p:sp>
      <p:sp>
        <p:nvSpPr>
          <p:cNvPr id="33" name="TextBox 32"/>
          <p:cNvSpPr txBox="1"/>
          <p:nvPr/>
        </p:nvSpPr>
        <p:spPr>
          <a:xfrm>
            <a:off x="1397616" y="5586574"/>
            <a:ext cx="3034684" cy="430887"/>
          </a:xfrm>
          <a:prstGeom prst="rect">
            <a:avLst/>
          </a:prstGeom>
          <a:noFill/>
          <a:ln>
            <a:noFill/>
          </a:ln>
        </p:spPr>
        <p:txBody>
          <a:bodyPr wrap="square" rtlCol="0">
            <a:spAutoFit/>
          </a:bodyPr>
          <a:lstStyle/>
          <a:p>
            <a:pPr algn="ctr"/>
            <a:r>
              <a:rPr lang="en-US" sz="2200" dirty="0" smtClean="0"/>
              <a:t>Horizontal </a:t>
            </a:r>
            <a:r>
              <a:rPr lang="en-US" sz="2200" dirty="0" smtClean="0"/>
              <a:t>Architecture</a:t>
            </a:r>
            <a:endParaRPr lang="en-US" sz="2200" dirty="0"/>
          </a:p>
        </p:txBody>
      </p:sp>
      <p:sp>
        <p:nvSpPr>
          <p:cNvPr id="40" name="Footer Placeholder 39"/>
          <p:cNvSpPr>
            <a:spLocks noGrp="1"/>
          </p:cNvSpPr>
          <p:nvPr>
            <p:ph type="ftr" sz="quarter" idx="11"/>
          </p:nvPr>
        </p:nvSpPr>
        <p:spPr/>
        <p:txBody>
          <a:bodyPr/>
          <a:lstStyle/>
          <a:p>
            <a:r>
              <a:rPr lang="en-US" smtClean="0"/>
              <a:t>SenSys '10: Zurich, Switzerland</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fade">
                                      <p:cBhvr>
                                        <p:cTn id="7" dur="500"/>
                                        <p:tgtEl>
                                          <p:spTgt spid="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xEl>
                                              <p:pRg st="1" end="1"/>
                                            </p:txEl>
                                          </p:spTgt>
                                        </p:tgtEl>
                                        <p:attrNameLst>
                                          <p:attrName>style.visibility</p:attrName>
                                        </p:attrNameLst>
                                      </p:cBhvr>
                                      <p:to>
                                        <p:strVal val="visible"/>
                                      </p:to>
                                    </p:set>
                                    <p:animEffect transition="in" filter="fade">
                                      <p:cBhvr>
                                        <p:cTn id="12" dur="500"/>
                                        <p:tgtEl>
                                          <p:spTgt spid="3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xEl>
                                              <p:pRg st="2" end="2"/>
                                            </p:txEl>
                                          </p:spTgt>
                                        </p:tgtEl>
                                        <p:attrNameLst>
                                          <p:attrName>style.visibility</p:attrName>
                                        </p:attrNameLst>
                                      </p:cBhvr>
                                      <p:to>
                                        <p:strVal val="visible"/>
                                      </p:to>
                                    </p:set>
                                    <p:animEffect transition="in" filter="fade">
                                      <p:cBhvr>
                                        <p:cTn id="17" dur="500"/>
                                        <p:tgtEl>
                                          <p:spTgt spid="3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08001"/>
            <a:ext cx="8229600" cy="3302000"/>
          </a:xfrm>
        </p:spPr>
        <p:txBody>
          <a:bodyPr>
            <a:normAutofit/>
          </a:bodyPr>
          <a:lstStyle/>
          <a:p>
            <a:pPr>
              <a:buNone/>
            </a:pPr>
            <a:r>
              <a:rPr lang="en-US" dirty="0" smtClean="0">
                <a:solidFill>
                  <a:srgbClr val="C0504D"/>
                </a:solidFill>
              </a:rPr>
              <a:t>Design goals</a:t>
            </a:r>
          </a:p>
          <a:p>
            <a:pPr algn="r">
              <a:buNone/>
            </a:pPr>
            <a:r>
              <a:rPr lang="en-US" sz="2800" dirty="0" smtClean="0"/>
              <a:t>“Uniform” access to real-time </a:t>
            </a:r>
          </a:p>
          <a:p>
            <a:pPr algn="r">
              <a:buNone/>
            </a:pPr>
            <a:r>
              <a:rPr lang="en-US" sz="2800" dirty="0" smtClean="0"/>
              <a:t>data from an instrument</a:t>
            </a:r>
          </a:p>
          <a:p>
            <a:pPr algn="r">
              <a:buNone/>
            </a:pPr>
            <a:endParaRPr lang="en-US" sz="2800" i="1" dirty="0" smtClean="0"/>
          </a:p>
          <a:p>
            <a:pPr algn="r">
              <a:buNone/>
            </a:pPr>
            <a:r>
              <a:rPr lang="en-US" sz="2800" i="1" dirty="0" smtClean="0"/>
              <a:t>Open data to a new class of </a:t>
            </a:r>
          </a:p>
          <a:p>
            <a:pPr algn="r">
              <a:buNone/>
            </a:pPr>
            <a:r>
              <a:rPr lang="en-US" sz="2800" i="1" dirty="0" smtClean="0"/>
              <a:t>application developers</a:t>
            </a:r>
          </a:p>
          <a:p>
            <a:pPr algn="r">
              <a:buNone/>
            </a:pPr>
            <a:endParaRPr lang="en-US" sz="2800" dirty="0" smtClean="0"/>
          </a:p>
        </p:txBody>
      </p:sp>
      <p:sp>
        <p:nvSpPr>
          <p:cNvPr id="6" name="Content Placeholder 2"/>
          <p:cNvSpPr txBox="1">
            <a:spLocks/>
          </p:cNvSpPr>
          <p:nvPr/>
        </p:nvSpPr>
        <p:spPr>
          <a:xfrm>
            <a:off x="696294" y="5778500"/>
            <a:ext cx="7990506" cy="577850"/>
          </a:xfrm>
          <a:prstGeom prst="rect">
            <a:avLst/>
          </a:prstGeom>
        </p:spPr>
        <p:txBody>
          <a:bodyPr vert="horz" lIns="91440" tIns="45720" rIns="91440" bIns="45720" rtlCol="0">
            <a:normAutofit lnSpcReduction="10000"/>
          </a:bodyPr>
          <a:lstStyle/>
          <a:p>
            <a:pPr marL="342900" marR="0" lvl="0" indent="-342900" algn="r"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chemeClr val="accent2"/>
                </a:solidFill>
                <a:effectLst/>
                <a:uLnTx/>
                <a:uFillTx/>
                <a:latin typeface="+mn-lt"/>
                <a:ea typeface="+mn-ea"/>
                <a:cs typeface="+mn-cs"/>
              </a:rPr>
              <a:t>Dive in: application </a:t>
            </a:r>
            <a:r>
              <a:rPr lang="en-US" sz="3200" dirty="0" smtClean="0">
                <a:solidFill>
                  <a:schemeClr val="accent2"/>
                </a:solidFill>
              </a:rPr>
              <a:t>oriented </a:t>
            </a:r>
            <a:r>
              <a:rPr kumimoji="0" lang="en-US" sz="3200" b="0" i="0" u="none" strike="noStrike" kern="1200" cap="none" spc="0" normalizeH="0" baseline="0" noProof="0" dirty="0" smtClean="0">
                <a:ln>
                  <a:noFill/>
                </a:ln>
                <a:solidFill>
                  <a:schemeClr val="accent2"/>
                </a:solidFill>
                <a:effectLst/>
                <a:uLnTx/>
                <a:uFillTx/>
                <a:latin typeface="+mn-lt"/>
                <a:ea typeface="+mn-ea"/>
                <a:cs typeface="+mn-cs"/>
              </a:rPr>
              <a:t>design</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8" name="Content Placeholder 2"/>
          <p:cNvSpPr txBox="1">
            <a:spLocks/>
          </p:cNvSpPr>
          <p:nvPr/>
        </p:nvSpPr>
        <p:spPr>
          <a:xfrm>
            <a:off x="457200" y="3784600"/>
            <a:ext cx="8229600" cy="2158999"/>
          </a:xfrm>
          <a:prstGeom prst="rect">
            <a:avLst/>
          </a:prstGeom>
        </p:spPr>
        <p:txBody>
          <a:bodyPr vert="horz" lIns="91440" tIns="45720" rIns="91440" bIns="45720" rtlCol="0">
            <a:normAutofit/>
          </a:bodyPr>
          <a:lstStyle/>
          <a:p>
            <a:pPr marL="342900" marR="0" lvl="0" indent="-342900" algn="r" defTabSz="457200" rtl="0" eaLnBrk="1" fontAlgn="auto" latinLnBrk="0" hangingPunct="1">
              <a:lnSpc>
                <a:spcPct val="100000"/>
              </a:lnSpc>
              <a:spcBef>
                <a:spcPct val="20000"/>
              </a:spcBef>
              <a:spcAft>
                <a:spcPts val="0"/>
              </a:spcAft>
              <a:buClrTx/>
              <a:buSzTx/>
              <a:buFont typeface="Arial"/>
              <a:buNone/>
              <a:tabLst/>
              <a:defRPr/>
            </a:pP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2800" b="0" i="0" u="none" strike="noStrike" kern="1200" cap="none" spc="0" normalizeH="0" baseline="0" noProof="0" dirty="0" err="1" smtClean="0">
                <a:ln>
                  <a:noFill/>
                </a:ln>
                <a:solidFill>
                  <a:schemeClr val="tx1"/>
                </a:solidFill>
                <a:effectLst/>
                <a:uLnTx/>
                <a:uFillTx/>
                <a:latin typeface="+mn-lt"/>
                <a:ea typeface="+mn-ea"/>
                <a:cs typeface="+mn-cs"/>
              </a:rPr>
              <a:t>RESTful</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 “representations of resources”</a:t>
            </a:r>
          </a:p>
          <a:p>
            <a:pPr marL="342900" marR="0" lvl="0" indent="-342900" algn="r" defTabSz="457200" rtl="0" eaLnBrk="1" fontAlgn="auto" latinLnBrk="0" hangingPunct="1">
              <a:lnSpc>
                <a:spcPct val="100000"/>
              </a:lnSpc>
              <a:spcBef>
                <a:spcPct val="20000"/>
              </a:spcBef>
              <a:spcAft>
                <a:spcPts val="0"/>
              </a:spcAft>
              <a:buClrTx/>
              <a:buSzTx/>
              <a:buFont typeface="Arial"/>
              <a:buNone/>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sym typeface="Wingdings"/>
              </a:rPr>
              <a:t>What resources, what do we “represent”? </a:t>
            </a: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9" name="Footer Placeholder 8"/>
          <p:cNvSpPr>
            <a:spLocks noGrp="1"/>
          </p:cNvSpPr>
          <p:nvPr>
            <p:ph type="ftr" sz="quarter" idx="11"/>
          </p:nvPr>
        </p:nvSpPr>
        <p:spPr/>
        <p:txBody>
          <a:bodyPr/>
          <a:lstStyle/>
          <a:p>
            <a:r>
              <a:rPr lang="en-US" smtClean="0"/>
              <a:t>SenSys '10: Zurich, Switzerland</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7975600" y="567035"/>
            <a:ext cx="622300" cy="876406"/>
          </a:xfrm>
          <a:prstGeom prst="rect">
            <a:avLst/>
          </a:prstGeom>
        </p:spPr>
      </p:pic>
      <p:sp>
        <p:nvSpPr>
          <p:cNvPr id="9" name="TextBox 8"/>
          <p:cNvSpPr txBox="1"/>
          <p:nvPr/>
        </p:nvSpPr>
        <p:spPr>
          <a:xfrm>
            <a:off x="7436788" y="1633835"/>
            <a:ext cx="1250012" cy="461665"/>
          </a:xfrm>
          <a:prstGeom prst="rect">
            <a:avLst/>
          </a:prstGeom>
          <a:noFill/>
        </p:spPr>
        <p:txBody>
          <a:bodyPr wrap="none" rtlCol="0">
            <a:spAutoFit/>
          </a:bodyPr>
          <a:lstStyle/>
          <a:p>
            <a:r>
              <a:rPr lang="en-US" sz="2400" dirty="0" smtClean="0">
                <a:solidFill>
                  <a:schemeClr val="accent2"/>
                </a:solidFill>
              </a:rPr>
              <a:t>Discover</a:t>
            </a:r>
            <a:endParaRPr lang="en-US" sz="2400" dirty="0">
              <a:solidFill>
                <a:schemeClr val="accent2"/>
              </a:solidFill>
            </a:endParaRPr>
          </a:p>
        </p:txBody>
      </p:sp>
      <p:grpSp>
        <p:nvGrpSpPr>
          <p:cNvPr id="20" name="Group 19"/>
          <p:cNvGrpSpPr/>
          <p:nvPr/>
        </p:nvGrpSpPr>
        <p:grpSpPr>
          <a:xfrm>
            <a:off x="2331388" y="833735"/>
            <a:ext cx="5016500" cy="281782"/>
            <a:chOff x="2420288" y="770235"/>
            <a:chExt cx="5016500" cy="281782"/>
          </a:xfrm>
        </p:grpSpPr>
        <p:cxnSp>
          <p:nvCxnSpPr>
            <p:cNvPr id="11" name="Straight Arrow Connector 10"/>
            <p:cNvCxnSpPr/>
            <p:nvPr/>
          </p:nvCxnSpPr>
          <p:spPr>
            <a:xfrm>
              <a:off x="2420288" y="770235"/>
              <a:ext cx="5016500" cy="12700"/>
            </a:xfrm>
            <a:prstGeom prst="straightConnector1">
              <a:avLst/>
            </a:prstGeom>
            <a:ln w="508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rot="10800000">
              <a:off x="2421082" y="1050429"/>
              <a:ext cx="5015706" cy="1588"/>
            </a:xfrm>
            <a:prstGeom prst="straightConnector1">
              <a:avLst/>
            </a:prstGeom>
            <a:ln w="50800">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15" name="TextBox 14"/>
          <p:cNvSpPr txBox="1"/>
          <p:nvPr/>
        </p:nvSpPr>
        <p:spPr>
          <a:xfrm>
            <a:off x="495300" y="1726168"/>
            <a:ext cx="6789088" cy="646331"/>
          </a:xfrm>
          <a:prstGeom prst="rect">
            <a:avLst/>
          </a:prstGeom>
          <a:solidFill>
            <a:schemeClr val="bg2"/>
          </a:solidFill>
        </p:spPr>
        <p:txBody>
          <a:bodyPr wrap="square" rtlCol="0">
            <a:spAutoFit/>
          </a:bodyPr>
          <a:lstStyle/>
          <a:p>
            <a:r>
              <a:rPr lang="en-US" dirty="0" smtClean="0">
                <a:latin typeface="Monaco"/>
                <a:cs typeface="Monaco"/>
              </a:rPr>
              <a:t>GET /data</a:t>
            </a:r>
          </a:p>
          <a:p>
            <a:r>
              <a:rPr lang="en-US" dirty="0" smtClean="0">
                <a:latin typeface="Monaco"/>
                <a:cs typeface="Monaco"/>
              </a:rPr>
              <a:t>[“</a:t>
            </a:r>
            <a:r>
              <a:rPr lang="en-US" dirty="0" err="1" smtClean="0">
                <a:latin typeface="Monaco"/>
                <a:cs typeface="Monaco"/>
              </a:rPr>
              <a:t>cory</a:t>
            </a:r>
            <a:r>
              <a:rPr lang="en-US" dirty="0" smtClean="0">
                <a:latin typeface="Monaco"/>
                <a:cs typeface="Monaco"/>
              </a:rPr>
              <a:t>”]</a:t>
            </a:r>
            <a:endParaRPr lang="en-US" dirty="0">
              <a:latin typeface="Monaco"/>
              <a:cs typeface="Monaco"/>
            </a:endParaRPr>
          </a:p>
        </p:txBody>
      </p:sp>
      <p:sp>
        <p:nvSpPr>
          <p:cNvPr id="16" name="TextBox 15"/>
          <p:cNvSpPr txBox="1"/>
          <p:nvPr/>
        </p:nvSpPr>
        <p:spPr>
          <a:xfrm>
            <a:off x="495300" y="2705100"/>
            <a:ext cx="6789088" cy="646331"/>
          </a:xfrm>
          <a:prstGeom prst="rect">
            <a:avLst/>
          </a:prstGeom>
          <a:solidFill>
            <a:schemeClr val="bg2"/>
          </a:solidFill>
        </p:spPr>
        <p:txBody>
          <a:bodyPr wrap="square" rtlCol="0">
            <a:spAutoFit/>
          </a:bodyPr>
          <a:lstStyle/>
          <a:p>
            <a:r>
              <a:rPr lang="en-US" dirty="0" smtClean="0">
                <a:latin typeface="Monaco"/>
                <a:cs typeface="Monaco"/>
              </a:rPr>
              <a:t>GET /data/</a:t>
            </a:r>
            <a:r>
              <a:rPr lang="en-US" dirty="0" err="1" smtClean="0">
                <a:latin typeface="Monaco"/>
                <a:cs typeface="Monaco"/>
              </a:rPr>
              <a:t>cory</a:t>
            </a:r>
            <a:endParaRPr lang="en-US" dirty="0" smtClean="0">
              <a:latin typeface="Monaco"/>
              <a:cs typeface="Monaco"/>
            </a:endParaRPr>
          </a:p>
          <a:p>
            <a:r>
              <a:rPr lang="en-US" dirty="0" smtClean="0">
                <a:latin typeface="Monaco"/>
                <a:cs typeface="Monaco"/>
              </a:rPr>
              <a:t>[“sensor”, “meter”]</a:t>
            </a:r>
            <a:endParaRPr lang="en-US" dirty="0">
              <a:latin typeface="Monaco"/>
              <a:cs typeface="Monaco"/>
            </a:endParaRPr>
          </a:p>
        </p:txBody>
      </p:sp>
      <p:sp>
        <p:nvSpPr>
          <p:cNvPr id="17" name="TextBox 16"/>
          <p:cNvSpPr txBox="1"/>
          <p:nvPr/>
        </p:nvSpPr>
        <p:spPr>
          <a:xfrm>
            <a:off x="495300" y="3746500"/>
            <a:ext cx="6789088" cy="646331"/>
          </a:xfrm>
          <a:prstGeom prst="rect">
            <a:avLst/>
          </a:prstGeom>
          <a:solidFill>
            <a:schemeClr val="bg2"/>
          </a:solidFill>
        </p:spPr>
        <p:txBody>
          <a:bodyPr wrap="square" rtlCol="0">
            <a:spAutoFit/>
          </a:bodyPr>
          <a:lstStyle/>
          <a:p>
            <a:r>
              <a:rPr lang="en-US" dirty="0" smtClean="0">
                <a:latin typeface="Monaco"/>
                <a:cs typeface="Monaco"/>
              </a:rPr>
              <a:t>GET /data/</a:t>
            </a:r>
            <a:r>
              <a:rPr lang="en-US" dirty="0" err="1" smtClean="0">
                <a:latin typeface="Monaco"/>
                <a:cs typeface="Monaco"/>
              </a:rPr>
              <a:t>cory</a:t>
            </a:r>
            <a:r>
              <a:rPr lang="en-US" dirty="0" smtClean="0">
                <a:latin typeface="Monaco"/>
                <a:cs typeface="Monaco"/>
              </a:rPr>
              <a:t>/sensor</a:t>
            </a:r>
          </a:p>
          <a:p>
            <a:r>
              <a:rPr lang="en-US" dirty="0" smtClean="0">
                <a:latin typeface="Monaco"/>
                <a:cs typeface="Monaco"/>
              </a:rPr>
              <a:t>[“temperature”, “wind”, “humidity”]</a:t>
            </a:r>
            <a:endParaRPr lang="en-US" dirty="0">
              <a:latin typeface="Monaco"/>
              <a:cs typeface="Monaco"/>
            </a:endParaRPr>
          </a:p>
        </p:txBody>
      </p:sp>
      <p:sp>
        <p:nvSpPr>
          <p:cNvPr id="18" name="TextBox 17"/>
          <p:cNvSpPr txBox="1"/>
          <p:nvPr/>
        </p:nvSpPr>
        <p:spPr>
          <a:xfrm>
            <a:off x="495300" y="4775200"/>
            <a:ext cx="6789088" cy="1200329"/>
          </a:xfrm>
          <a:prstGeom prst="rect">
            <a:avLst/>
          </a:prstGeom>
          <a:solidFill>
            <a:schemeClr val="bg2"/>
          </a:solidFill>
        </p:spPr>
        <p:txBody>
          <a:bodyPr wrap="square" rtlCol="0">
            <a:spAutoFit/>
          </a:bodyPr>
          <a:lstStyle/>
          <a:p>
            <a:r>
              <a:rPr lang="en-US" dirty="0" smtClean="0">
                <a:latin typeface="Monaco"/>
                <a:cs typeface="Monaco"/>
              </a:rPr>
              <a:t>GET /data/</a:t>
            </a:r>
            <a:r>
              <a:rPr lang="en-US" dirty="0" err="1" smtClean="0">
                <a:latin typeface="Monaco"/>
                <a:cs typeface="Monaco"/>
              </a:rPr>
              <a:t>cory</a:t>
            </a:r>
            <a:r>
              <a:rPr lang="en-US" dirty="0" smtClean="0">
                <a:latin typeface="Monaco"/>
                <a:cs typeface="Monaco"/>
              </a:rPr>
              <a:t>/sensor/temperature/reading</a:t>
            </a:r>
          </a:p>
          <a:p>
            <a:r>
              <a:rPr lang="en-US" dirty="0" smtClean="0">
                <a:latin typeface="Monaco"/>
                <a:cs typeface="Monaco"/>
              </a:rPr>
              <a:t>{ “Reading” : 23, </a:t>
            </a:r>
          </a:p>
          <a:p>
            <a:r>
              <a:rPr lang="en-US" dirty="0" smtClean="0">
                <a:latin typeface="Monaco"/>
                <a:cs typeface="Monaco"/>
              </a:rPr>
              <a:t>  “</a:t>
            </a:r>
            <a:r>
              <a:rPr lang="en-US" dirty="0" err="1" smtClean="0">
                <a:latin typeface="Monaco"/>
                <a:cs typeface="Monaco"/>
              </a:rPr>
              <a:t>ReadingTime</a:t>
            </a:r>
            <a:r>
              <a:rPr lang="en-US" dirty="0" smtClean="0">
                <a:latin typeface="Monaco"/>
                <a:cs typeface="Monaco"/>
              </a:rPr>
              <a:t>” : 1288385832,</a:t>
            </a:r>
          </a:p>
          <a:p>
            <a:r>
              <a:rPr lang="en-US" dirty="0" smtClean="0">
                <a:latin typeface="Monaco"/>
                <a:cs typeface="Monaco"/>
              </a:rPr>
              <a:t>  “</a:t>
            </a:r>
            <a:r>
              <a:rPr lang="en-US" dirty="0" err="1" smtClean="0">
                <a:latin typeface="Monaco"/>
                <a:cs typeface="Monaco"/>
              </a:rPr>
              <a:t>ReadingSequence</a:t>
            </a:r>
            <a:r>
              <a:rPr lang="en-US" dirty="0" smtClean="0">
                <a:latin typeface="Monaco"/>
                <a:cs typeface="Monaco"/>
              </a:rPr>
              <a:t>” : 123123 }</a:t>
            </a:r>
            <a:endParaRPr lang="en-US" dirty="0">
              <a:latin typeface="Monaco"/>
              <a:cs typeface="Monaco"/>
            </a:endParaRPr>
          </a:p>
        </p:txBody>
      </p:sp>
      <p:sp>
        <p:nvSpPr>
          <p:cNvPr id="19" name="TextBox 18"/>
          <p:cNvSpPr txBox="1"/>
          <p:nvPr/>
        </p:nvSpPr>
        <p:spPr>
          <a:xfrm>
            <a:off x="7436788" y="4775200"/>
            <a:ext cx="1016925" cy="461665"/>
          </a:xfrm>
          <a:prstGeom prst="rect">
            <a:avLst/>
          </a:prstGeom>
          <a:noFill/>
        </p:spPr>
        <p:txBody>
          <a:bodyPr wrap="none" rtlCol="0">
            <a:spAutoFit/>
          </a:bodyPr>
          <a:lstStyle/>
          <a:p>
            <a:r>
              <a:rPr lang="en-US" sz="2400" dirty="0" smtClean="0">
                <a:solidFill>
                  <a:schemeClr val="accent2"/>
                </a:solidFill>
              </a:rPr>
              <a:t>Access</a:t>
            </a:r>
            <a:endParaRPr lang="en-US" sz="2400" dirty="0">
              <a:solidFill>
                <a:schemeClr val="accent2"/>
              </a:solidFill>
            </a:endParaRPr>
          </a:p>
        </p:txBody>
      </p:sp>
      <p:pic>
        <p:nvPicPr>
          <p:cNvPr id="21" name="Picture 20"/>
          <p:cNvPicPr>
            <a:picLocks noChangeAspect="1"/>
          </p:cNvPicPr>
          <p:nvPr/>
        </p:nvPicPr>
        <p:blipFill>
          <a:blip r:embed="rId4"/>
          <a:stretch>
            <a:fillRect/>
          </a:stretch>
        </p:blipFill>
        <p:spPr>
          <a:xfrm>
            <a:off x="800399" y="394839"/>
            <a:ext cx="897643" cy="1124802"/>
          </a:xfrm>
          <a:prstGeom prst="rect">
            <a:avLst/>
          </a:prstGeom>
        </p:spPr>
      </p:pic>
      <p:sp>
        <p:nvSpPr>
          <p:cNvPr id="22" name="TextBox 21"/>
          <p:cNvSpPr txBox="1"/>
          <p:nvPr/>
        </p:nvSpPr>
        <p:spPr>
          <a:xfrm>
            <a:off x="2489200" y="190500"/>
            <a:ext cx="4557858" cy="584776"/>
          </a:xfrm>
          <a:prstGeom prst="rect">
            <a:avLst/>
          </a:prstGeom>
          <a:noFill/>
        </p:spPr>
        <p:txBody>
          <a:bodyPr wrap="none" rtlCol="0">
            <a:spAutoFit/>
          </a:bodyPr>
          <a:lstStyle/>
          <a:p>
            <a:r>
              <a:rPr lang="en-US" sz="3200" dirty="0" smtClean="0">
                <a:solidFill>
                  <a:srgbClr val="C0504D"/>
                </a:solidFill>
              </a:rPr>
              <a:t>Example </a:t>
            </a:r>
            <a:r>
              <a:rPr lang="en-US" sz="3200" dirty="0" err="1" smtClean="0">
                <a:solidFill>
                  <a:srgbClr val="C0504D"/>
                </a:solidFill>
              </a:rPr>
              <a:t>sMAP</a:t>
            </a:r>
            <a:r>
              <a:rPr lang="en-US" sz="3200" dirty="0" smtClean="0">
                <a:solidFill>
                  <a:srgbClr val="C0504D"/>
                </a:solidFill>
              </a:rPr>
              <a:t> Interaction</a:t>
            </a:r>
            <a:endParaRPr lang="en-US" sz="3200" dirty="0">
              <a:solidFill>
                <a:srgbClr val="C0504D"/>
              </a:solidFill>
            </a:endParaRPr>
          </a:p>
        </p:txBody>
      </p:sp>
      <p:sp>
        <p:nvSpPr>
          <p:cNvPr id="23" name="Footer Placeholder 22"/>
          <p:cNvSpPr>
            <a:spLocks noGrp="1"/>
          </p:cNvSpPr>
          <p:nvPr>
            <p:ph type="ftr" sz="quarter" idx="11"/>
          </p:nvPr>
        </p:nvSpPr>
        <p:spPr/>
        <p:txBody>
          <a:bodyPr/>
          <a:lstStyle/>
          <a:p>
            <a:r>
              <a:rPr lang="en-US" smtClean="0"/>
              <a:t>SenSys '10: Zurich, Switzerland</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animBg="1"/>
      <p:bldP spid="16" grpId="0" animBg="1"/>
      <p:bldP spid="17" grpId="0" animBg="1"/>
      <p:bldP spid="18" grpId="0" animBg="1"/>
      <p:bldP spid="19" grpId="0"/>
    </p:bld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Content Placeholder 2"/>
          <p:cNvSpPr txBox="1">
            <a:spLocks/>
          </p:cNvSpPr>
          <p:nvPr/>
        </p:nvSpPr>
        <p:spPr>
          <a:xfrm>
            <a:off x="457200" y="1752600"/>
            <a:ext cx="8229600" cy="4525963"/>
          </a:xfrm>
          <a:prstGeom prst="rect">
            <a:avLst/>
          </a:prstGeom>
        </p:spPr>
        <p:txBody>
          <a:bodyPr vert="horz" lIns="91440" tIns="45720" rIns="91440" bIns="45720" rtlCol="0">
            <a:normAutofit/>
          </a:bodyPr>
          <a:lstStyle/>
          <a:p>
            <a:pPr marL="342900" marR="0" lvl="0" indent="-342900" algn="l" defTabSz="457200" rtl="0" eaLnBrk="1" fontAlgn="auto" latinLnBrk="0" hangingPunct="1">
              <a:lnSpc>
                <a:spcPct val="100000"/>
              </a:lnSpc>
              <a:spcBef>
                <a:spcPct val="20000"/>
              </a:spcBef>
              <a:spcAft>
                <a:spcPts val="0"/>
              </a:spcAft>
              <a:buClrTx/>
              <a:buSzTx/>
              <a:tabLst/>
              <a:defRPr/>
            </a:pPr>
            <a:r>
              <a:rPr lang="en-US" sz="2800" dirty="0" smtClean="0">
                <a:solidFill>
                  <a:srgbClr val="C0504D"/>
                </a:solidFill>
              </a:rPr>
              <a:t>Support </a:t>
            </a:r>
            <a:r>
              <a:rPr kumimoji="0" lang="en-US" sz="2800" i="0" u="none" strike="noStrike" kern="1200" cap="none" spc="0" normalizeH="0" baseline="0" noProof="0" dirty="0" smtClean="0">
                <a:ln>
                  <a:noFill/>
                </a:ln>
                <a:solidFill>
                  <a:srgbClr val="C0504D"/>
                </a:solidFill>
                <a:effectLst/>
                <a:uLnTx/>
                <a:uFillTx/>
                <a:latin typeface="+mn-lt"/>
                <a:ea typeface="+mn-ea"/>
                <a:cs typeface="+mn-cs"/>
              </a:rPr>
              <a:t>three things: metering,</a:t>
            </a:r>
            <a:r>
              <a:rPr kumimoji="0" lang="en-US" sz="2800" i="0" u="none" strike="noStrike" kern="1200" cap="none" spc="0" normalizeH="0" noProof="0" dirty="0" smtClean="0">
                <a:ln>
                  <a:noFill/>
                </a:ln>
                <a:solidFill>
                  <a:srgbClr val="C0504D"/>
                </a:solidFill>
                <a:effectLst/>
                <a:uLnTx/>
                <a:uFillTx/>
                <a:latin typeface="+mn-lt"/>
                <a:ea typeface="+mn-ea"/>
                <a:cs typeface="+mn-cs"/>
              </a:rPr>
              <a:t> </a:t>
            </a:r>
            <a:r>
              <a:rPr kumimoji="0" lang="en-US" sz="2800" i="0" u="none" strike="noStrike" kern="1200" cap="none" spc="0" normalizeH="0" baseline="0" noProof="0" dirty="0" smtClean="0">
                <a:ln>
                  <a:noFill/>
                </a:ln>
                <a:solidFill>
                  <a:srgbClr val="C0504D"/>
                </a:solidFill>
                <a:effectLst/>
                <a:uLnTx/>
                <a:uFillTx/>
                <a:latin typeface="+mn-lt"/>
                <a:ea typeface="+mn-ea"/>
                <a:cs typeface="+mn-cs"/>
              </a:rPr>
              <a:t>sensing, actuation</a:t>
            </a:r>
          </a:p>
          <a:p>
            <a:pPr marL="342900" marR="0" lvl="0" indent="-342900" algn="l" defTabSz="457200" rtl="0" eaLnBrk="1" fontAlgn="auto" latinLnBrk="0" hangingPunct="1">
              <a:lnSpc>
                <a:spcPct val="100000"/>
              </a:lnSpc>
              <a:spcBef>
                <a:spcPct val="20000"/>
              </a:spcBef>
              <a:spcAft>
                <a:spcPts val="0"/>
              </a:spcAft>
              <a:buClrTx/>
              <a:buSzTx/>
              <a:tabLst/>
              <a:defRPr/>
            </a:pPr>
            <a:endParaRPr lang="en-US" sz="2800" dirty="0" smtClean="0">
              <a:solidFill>
                <a:srgbClr val="C0504D"/>
              </a:solidFill>
            </a:endParaRPr>
          </a:p>
          <a:p>
            <a:pPr marL="342900" marR="0" lvl="0" indent="-342900" algn="l" defTabSz="457200" rtl="0" eaLnBrk="1" fontAlgn="auto" latinLnBrk="0" hangingPunct="1">
              <a:lnSpc>
                <a:spcPct val="100000"/>
              </a:lnSpc>
              <a:spcBef>
                <a:spcPct val="20000"/>
              </a:spcBef>
              <a:spcAft>
                <a:spcPts val="0"/>
              </a:spcAft>
              <a:buClrTx/>
              <a:buSzTx/>
              <a:tabLst/>
              <a:defRPr/>
            </a:pPr>
            <a:endParaRPr kumimoji="0" lang="en-US" sz="2800" i="0" u="none" strike="noStrike" kern="1200" cap="none" spc="0" normalizeH="0" baseline="0" noProof="0" dirty="0" smtClean="0">
              <a:ln>
                <a:noFill/>
              </a:ln>
              <a:solidFill>
                <a:srgbClr val="C0504D"/>
              </a:solidFill>
              <a:effectLst/>
              <a:uLnTx/>
              <a:uFillTx/>
              <a:latin typeface="+mn-lt"/>
              <a:ea typeface="+mn-ea"/>
              <a:cs typeface="+mn-cs"/>
            </a:endParaRPr>
          </a:p>
          <a:p>
            <a:pPr marL="342900" marR="0" lvl="0" indent="-342900" algn="l" defTabSz="457200" rtl="0" eaLnBrk="1" fontAlgn="auto" latinLnBrk="0" hangingPunct="1">
              <a:lnSpc>
                <a:spcPct val="100000"/>
              </a:lnSpc>
              <a:spcBef>
                <a:spcPct val="20000"/>
              </a:spcBef>
              <a:spcAft>
                <a:spcPts val="0"/>
              </a:spcAft>
              <a:buClrTx/>
              <a:buSzTx/>
              <a:tabLst/>
              <a:defRPr/>
            </a:pPr>
            <a:endParaRPr lang="en-US" sz="2800" dirty="0" smtClean="0">
              <a:solidFill>
                <a:srgbClr val="C0504D"/>
              </a:solidFill>
            </a:endParaRPr>
          </a:p>
          <a:p>
            <a:pPr marL="342900" marR="0" lvl="0" indent="-342900" algn="l" defTabSz="457200" rtl="0" eaLnBrk="1" fontAlgn="auto" latinLnBrk="0" hangingPunct="1">
              <a:lnSpc>
                <a:spcPct val="100000"/>
              </a:lnSpc>
              <a:spcBef>
                <a:spcPct val="20000"/>
              </a:spcBef>
              <a:spcAft>
                <a:spcPts val="0"/>
              </a:spcAft>
              <a:buClrTx/>
              <a:buSzTx/>
              <a:tabLst/>
              <a:defRPr/>
            </a:pPr>
            <a:endParaRPr kumimoji="0" lang="en-US" sz="2800" i="0" u="none" strike="noStrike" kern="1200" cap="none" spc="0" normalizeH="0" baseline="0" noProof="0" dirty="0" smtClean="0">
              <a:ln>
                <a:noFill/>
              </a:ln>
              <a:solidFill>
                <a:srgbClr val="C0504D"/>
              </a:solidFill>
              <a:effectLst/>
              <a:uLnTx/>
              <a:uFillTx/>
              <a:latin typeface="+mn-lt"/>
              <a:ea typeface="+mn-ea"/>
              <a:cs typeface="+mn-cs"/>
            </a:endParaRPr>
          </a:p>
          <a:p>
            <a:pPr marL="342900" marR="0" lvl="0" indent="-342900" algn="l" defTabSz="457200" rtl="0" eaLnBrk="1" fontAlgn="auto" latinLnBrk="0" hangingPunct="1">
              <a:lnSpc>
                <a:spcPct val="100000"/>
              </a:lnSpc>
              <a:spcBef>
                <a:spcPct val="20000"/>
              </a:spcBef>
              <a:spcAft>
                <a:spcPts val="0"/>
              </a:spcAft>
              <a:buClrTx/>
              <a:buSzTx/>
              <a:tabLst/>
              <a:defRPr/>
            </a:pPr>
            <a:endParaRPr lang="en-US" sz="2800" noProof="0" dirty="0" smtClean="0">
              <a:solidFill>
                <a:srgbClr val="C0504D"/>
              </a:solidFill>
            </a:endParaRPr>
          </a:p>
          <a:p>
            <a:pPr marL="342900" marR="0" lvl="0" indent="-342900" algn="l" defTabSz="457200" rtl="0" eaLnBrk="1" fontAlgn="auto" latinLnBrk="0" hangingPunct="1">
              <a:lnSpc>
                <a:spcPct val="100000"/>
              </a:lnSpc>
              <a:spcBef>
                <a:spcPct val="20000"/>
              </a:spcBef>
              <a:spcAft>
                <a:spcPts val="0"/>
              </a:spcAft>
              <a:buClrTx/>
              <a:buSzTx/>
              <a:tabLst/>
              <a:defRPr/>
            </a:pP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p:txBody>
      </p:sp>
      <p:graphicFrame>
        <p:nvGraphicFramePr>
          <p:cNvPr id="7" name="Table 6"/>
          <p:cNvGraphicFramePr>
            <a:graphicFrameLocks noGrp="1"/>
          </p:cNvGraphicFramePr>
          <p:nvPr/>
        </p:nvGraphicFramePr>
        <p:xfrm>
          <a:off x="751304" y="2590800"/>
          <a:ext cx="7713580" cy="1854200"/>
        </p:xfrm>
        <a:graphic>
          <a:graphicData uri="http://schemas.openxmlformats.org/drawingml/2006/table">
            <a:tbl>
              <a:tblPr firstRow="1" bandRow="1">
                <a:tableStyleId>{5C22544A-7EE6-4342-B048-85BDC9FD1C3A}</a:tableStyleId>
              </a:tblPr>
              <a:tblGrid>
                <a:gridCol w="3856790"/>
                <a:gridCol w="3856790"/>
              </a:tblGrid>
              <a:tr h="370840">
                <a:tc>
                  <a:txBody>
                    <a:bodyPr/>
                    <a:lstStyle/>
                    <a:p>
                      <a:r>
                        <a:rPr lang="en-US" dirty="0" smtClean="0"/>
                        <a:t>Measuring: instantaneous</a:t>
                      </a:r>
                      <a:r>
                        <a:rPr lang="en-US" baseline="0" dirty="0" smtClean="0"/>
                        <a:t> values</a:t>
                      </a:r>
                      <a:endParaRPr lang="en-US" dirty="0"/>
                    </a:p>
                  </a:txBody>
                  <a:tcPr>
                    <a:lnL w="28575" cap="flat" cmpd="sng" algn="ctr">
                      <a:solidFill>
                        <a:srgbClr val="000000"/>
                      </a:solidFill>
                      <a:prstDash val="solid"/>
                      <a:round/>
                      <a:headEnd type="none" w="med" len="med"/>
                      <a:tailEnd type="none" w="med" len="med"/>
                    </a:lnL>
                    <a:lnT w="28575" cap="flat" cmpd="sng" algn="ctr">
                      <a:solidFill>
                        <a:srgbClr val="000000"/>
                      </a:solidFill>
                      <a:prstDash val="solid"/>
                      <a:round/>
                      <a:headEnd type="none" w="med" len="med"/>
                      <a:tailEnd type="none" w="med" len="med"/>
                    </a:lnT>
                    <a:solidFill>
                      <a:schemeClr val="accent2">
                        <a:lumMod val="60000"/>
                        <a:lumOff val="40000"/>
                      </a:schemeClr>
                    </a:solidFill>
                  </a:tcPr>
                </a:tc>
                <a:tc>
                  <a:txBody>
                    <a:bodyPr/>
                    <a:lstStyle/>
                    <a:p>
                      <a:r>
                        <a:rPr lang="en-US" dirty="0" smtClean="0"/>
                        <a:t>Metering: accumulated</a:t>
                      </a:r>
                      <a:r>
                        <a:rPr lang="en-US" baseline="0" dirty="0" smtClean="0"/>
                        <a:t> values</a:t>
                      </a:r>
                      <a:endParaRPr lang="en-US" dirty="0"/>
                    </a:p>
                  </a:txBody>
                  <a:tcPr>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solidFill>
                      <a:srgbClr val="D99694"/>
                    </a:solidFill>
                  </a:tcPr>
                </a:tc>
              </a:tr>
              <a:tr h="370840">
                <a:tc>
                  <a:txBody>
                    <a:bodyPr/>
                    <a:lstStyle/>
                    <a:p>
                      <a:pPr algn="ctr"/>
                      <a:r>
                        <a:rPr lang="en-US" i="1" dirty="0" smtClean="0"/>
                        <a:t>i.e., </a:t>
                      </a:r>
                      <a:r>
                        <a:rPr lang="en-US" i="0" dirty="0" smtClean="0"/>
                        <a:t>t</a:t>
                      </a:r>
                      <a:r>
                        <a:rPr lang="en-US" dirty="0" smtClean="0"/>
                        <a:t>emperature</a:t>
                      </a:r>
                      <a:endParaRPr lang="en-US" dirty="0"/>
                    </a:p>
                  </a:txBody>
                  <a:tcPr>
                    <a:lnL w="28575" cap="flat" cmpd="sng" algn="ctr">
                      <a:solidFill>
                        <a:srgbClr val="000000"/>
                      </a:solidFill>
                      <a:prstDash val="solid"/>
                      <a:round/>
                      <a:headEnd type="none" w="med" len="med"/>
                      <a:tailEnd type="none" w="med" len="med"/>
                    </a:lnL>
                  </a:tcPr>
                </a:tc>
                <a:tc>
                  <a:txBody>
                    <a:bodyPr/>
                    <a:lstStyle/>
                    <a:p>
                      <a:pPr algn="ctr"/>
                      <a:r>
                        <a:rPr lang="en-US" i="1" dirty="0" smtClean="0"/>
                        <a:t>i.e.,</a:t>
                      </a:r>
                      <a:r>
                        <a:rPr lang="en-US" i="1" baseline="0" dirty="0" smtClean="0"/>
                        <a:t> </a:t>
                      </a:r>
                      <a:r>
                        <a:rPr lang="en-US" i="0" baseline="0" dirty="0" smtClean="0"/>
                        <a:t>e</a:t>
                      </a:r>
                      <a:r>
                        <a:rPr lang="en-US" dirty="0" smtClean="0"/>
                        <a:t>lectricity</a:t>
                      </a:r>
                      <a:endParaRPr lang="en-US" dirty="0"/>
                    </a:p>
                  </a:txBody>
                  <a:tcPr>
                    <a:lnR w="28575" cap="flat" cmpd="sng" algn="ctr">
                      <a:solidFill>
                        <a:srgbClr val="000000"/>
                      </a:solidFill>
                      <a:prstDash val="solid"/>
                      <a:round/>
                      <a:headEnd type="none" w="med" len="med"/>
                      <a:tailEnd type="none" w="med" len="med"/>
                    </a:lnR>
                  </a:tcPr>
                </a:tc>
              </a:tr>
              <a:tr h="370840">
                <a:tc gridSpan="2">
                  <a:txBody>
                    <a:bodyPr/>
                    <a:lstStyle/>
                    <a:p>
                      <a:pPr algn="ctr"/>
                      <a:r>
                        <a:rPr lang="en-US" dirty="0" smtClean="0"/>
                        <a:t>Units</a:t>
                      </a:r>
                      <a:endParaRPr lang="en-US" dirty="0"/>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tcPr>
                </a:tc>
                <a:tc hMerge="1">
                  <a:txBody>
                    <a:bodyPr/>
                    <a:lstStyle/>
                    <a:p>
                      <a:endParaRPr lang="en-US" dirty="0"/>
                    </a:p>
                  </a:txBody>
                  <a:tcPr/>
                </a:tc>
              </a:tr>
              <a:tr h="370840">
                <a:tc gridSpan="2">
                  <a:txBody>
                    <a:bodyPr/>
                    <a:lstStyle/>
                    <a:p>
                      <a:pPr algn="ctr"/>
                      <a:r>
                        <a:rPr lang="en-US" dirty="0" smtClean="0"/>
                        <a:t>Conversion</a:t>
                      </a:r>
                      <a:r>
                        <a:rPr lang="en-US" baseline="0" dirty="0" smtClean="0"/>
                        <a:t> to Engineering Units</a:t>
                      </a:r>
                      <a:endParaRPr lang="en-US" dirty="0"/>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tcPr>
                </a:tc>
                <a:tc hMerge="1">
                  <a:txBody>
                    <a:bodyPr/>
                    <a:lstStyle/>
                    <a:p>
                      <a:endParaRPr lang="en-US" dirty="0"/>
                    </a:p>
                  </a:txBody>
                  <a:tcPr/>
                </a:tc>
              </a:tr>
              <a:tr h="370840">
                <a:tc gridSpan="2">
                  <a:txBody>
                    <a:bodyPr/>
                    <a:lstStyle/>
                    <a:p>
                      <a:pPr algn="ctr"/>
                      <a:r>
                        <a:rPr lang="en-US" dirty="0" smtClean="0"/>
                        <a:t>Other</a:t>
                      </a:r>
                      <a:r>
                        <a:rPr lang="en-US" baseline="0" dirty="0" smtClean="0"/>
                        <a:t> m</a:t>
                      </a:r>
                      <a:r>
                        <a:rPr lang="en-US" dirty="0" smtClean="0"/>
                        <a:t>etadata</a:t>
                      </a:r>
                      <a:r>
                        <a:rPr lang="en-US" baseline="0" dirty="0" smtClean="0"/>
                        <a:t> (?)</a:t>
                      </a:r>
                      <a:endParaRPr lang="en-US" dirty="0"/>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B w="28575" cap="flat" cmpd="sng" algn="ctr">
                      <a:solidFill>
                        <a:srgbClr val="000000"/>
                      </a:solidFill>
                      <a:prstDash val="solid"/>
                      <a:round/>
                      <a:headEnd type="none" w="med" len="med"/>
                      <a:tailEnd type="none" w="med" len="med"/>
                    </a:lnB>
                  </a:tcPr>
                </a:tc>
                <a:tc hMerge="1">
                  <a:txBody>
                    <a:bodyPr/>
                    <a:lstStyle/>
                    <a:p>
                      <a:endParaRPr lang="en-US"/>
                    </a:p>
                  </a:txBody>
                  <a:tcPr/>
                </a:tc>
              </a:tr>
            </a:tbl>
          </a:graphicData>
        </a:graphic>
      </p:graphicFrame>
      <p:sp>
        <p:nvSpPr>
          <p:cNvPr id="8" name="Footer Placeholder 7"/>
          <p:cNvSpPr>
            <a:spLocks noGrp="1"/>
          </p:cNvSpPr>
          <p:nvPr>
            <p:ph type="ftr" sz="quarter" idx="11"/>
          </p:nvPr>
        </p:nvSpPr>
        <p:spPr/>
        <p:txBody>
          <a:bodyPr/>
          <a:lstStyle/>
          <a:p>
            <a:r>
              <a:rPr lang="en-US" smtClean="0"/>
              <a:t>SenSys '10: Zurich, Switzerland</a:t>
            </a:r>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9819</TotalTime>
  <Words>2035</Words>
  <Application>Microsoft Macintosh PowerPoint</Application>
  <PresentationFormat>On-screen Show (4:3)</PresentationFormat>
  <Paragraphs>419</Paragraphs>
  <Slides>22</Slides>
  <Notes>13</Notes>
  <HiddenSlides>0</HiddenSlides>
  <MMClips>0</MMClips>
  <ScaleCrop>false</ScaleCrop>
  <HeadingPairs>
    <vt:vector size="6" baseType="variant">
      <vt:variant>
        <vt:lpstr>Design Template</vt:lpstr>
      </vt:variant>
      <vt:variant>
        <vt:i4>1</vt:i4>
      </vt:variant>
      <vt:variant>
        <vt:lpstr>Embedded OLE Servers</vt:lpstr>
      </vt:variant>
      <vt:variant>
        <vt:i4>1</vt:i4>
      </vt:variant>
      <vt:variant>
        <vt:lpstr>Slide Titles</vt:lpstr>
      </vt:variant>
      <vt:variant>
        <vt:i4>22</vt:i4>
      </vt:variant>
    </vt:vector>
  </HeadingPairs>
  <TitlesOfParts>
    <vt:vector size="24" baseType="lpstr">
      <vt:lpstr>Office Theme</vt:lpstr>
      <vt:lpstr>Image</vt:lpstr>
      <vt:lpstr>sMAP – a Simple Measurement and Actuation Profile for Physical Information</vt:lpstr>
      <vt:lpstr>Slide 2</vt:lpstr>
      <vt:lpstr>Why buildings?</vt:lpstr>
      <vt:lpstr>Cyber / Physical Building</vt:lpstr>
      <vt:lpstr>“Smart Buildings” </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Dent Powerscout 18 sMAP Feed</vt:lpstr>
      <vt:lpstr>Slide 19</vt:lpstr>
      <vt:lpstr>Slide 20</vt:lpstr>
      <vt:lpstr>Slide 21</vt:lpstr>
      <vt:lpstr>Thank You</vt:lpstr>
    </vt:vector>
  </TitlesOfParts>
  <Company>UC Berkeley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sMAP – a Simple Measurement and Actuation Profile for Physical Information</dc:title>
  <dc:creator>Stephen Dawson-Haggerty</dc:creator>
  <cp:lastModifiedBy>Stephen Dawson-Haggerty</cp:lastModifiedBy>
  <cp:revision>38</cp:revision>
  <dcterms:created xsi:type="dcterms:W3CDTF">2010-10-28T17:27:32Z</dcterms:created>
  <dcterms:modified xsi:type="dcterms:W3CDTF">2010-11-04T13:07:00Z</dcterms:modified>
</cp:coreProperties>
</file>